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74" r:id="rId3"/>
    <p:sldId id="298" r:id="rId4"/>
    <p:sldId id="299" r:id="rId5"/>
    <p:sldId id="300" r:id="rId6"/>
    <p:sldId id="301" r:id="rId7"/>
    <p:sldId id="261" r:id="rId8"/>
    <p:sldId id="291" r:id="rId9"/>
    <p:sldId id="292" r:id="rId10"/>
    <p:sldId id="293" r:id="rId11"/>
    <p:sldId id="294" r:id="rId12"/>
    <p:sldId id="295" r:id="rId13"/>
    <p:sldId id="303" r:id="rId14"/>
    <p:sldId id="304" r:id="rId15"/>
    <p:sldId id="305" r:id="rId16"/>
    <p:sldId id="282" r:id="rId17"/>
    <p:sldId id="269" r:id="rId18"/>
    <p:sldId id="284" r:id="rId19"/>
    <p:sldId id="285" r:id="rId20"/>
    <p:sldId id="286" r:id="rId21"/>
    <p:sldId id="28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9900"/>
    <a:srgbClr val="33CC33"/>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272571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842464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729132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675764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998757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262738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30653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764036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05599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318272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Tree>
    <p:extLst>
      <p:ext uri="{BB962C8B-B14F-4D97-AF65-F5344CB8AC3E}">
        <p14:creationId xmlns:p14="http://schemas.microsoft.com/office/powerpoint/2010/main" val="3235193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616750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Tree>
    <p:extLst>
      <p:ext uri="{BB962C8B-B14F-4D97-AF65-F5344CB8AC3E}">
        <p14:creationId xmlns:p14="http://schemas.microsoft.com/office/powerpoint/2010/main" val="33554515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6612559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853310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105166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fld id="{96DFF08F-DC6B-4601-B491-B0F83F6DD2DA}" type="datetimeFigureOut">
              <a:rPr lang="en-US" smtClean="0">
                <a:solidFill>
                  <a:prstClr val="black">
                    <a:tint val="75000"/>
                  </a:prstClr>
                </a:solidFill>
              </a:rPr>
              <a:pPr defTabSz="457200"/>
              <a:t>6/27/2020</a:t>
            </a:fld>
            <a:endParaRPr lang="en-US">
              <a:solidFill>
                <a:prstClr val="black">
                  <a:tint val="75000"/>
                </a:prstClr>
              </a:solidFill>
            </a:endParaRP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pPr defTabSz="457200"/>
            <a:fld id="{4FAB73BC-B049-4115-A692-8D63A059BFB8}" type="slidenum">
              <a:rPr lang="en-US" smtClean="0"/>
              <a:pPr defTabSz="457200"/>
              <a:t>‹#›</a:t>
            </a:fld>
            <a:endParaRPr lang="en-US"/>
          </a:p>
        </p:txBody>
      </p:sp>
    </p:spTree>
    <p:extLst>
      <p:ext uri="{BB962C8B-B14F-4D97-AF65-F5344CB8AC3E}">
        <p14:creationId xmlns:p14="http://schemas.microsoft.com/office/powerpoint/2010/main" val="27861592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2582" y="1916094"/>
            <a:ext cx="11739417" cy="1376885"/>
          </a:xfrm>
        </p:spPr>
        <p:txBody>
          <a:bodyPr>
            <a:noAutofit/>
          </a:bodyPr>
          <a:lstStyle/>
          <a:p>
            <a:pPr algn="ctr"/>
            <a:r>
              <a:rPr lang="en-US" sz="4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HUẤN LUYỆN AN TOÀN CHO NGƯỜI</a:t>
            </a:r>
          </a:p>
          <a:p>
            <a:pPr algn="ctr"/>
            <a:r>
              <a:rPr lang="en-US" sz="4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SỬ DỤNG MÁY TIỆN</a:t>
            </a:r>
            <a:endParaRPr lang="en-US" sz="4000" b="1"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a:xfrm>
            <a:off x="2050109" y="336053"/>
            <a:ext cx="8274660" cy="523220"/>
          </a:xfrm>
          <a:prstGeom prst="rect">
            <a:avLst/>
          </a:prstGeom>
          <a:noFill/>
        </p:spPr>
        <p:txBody>
          <a:bodyPr wrap="square" rtlCol="0">
            <a:spAutoFit/>
          </a:bodyPr>
          <a:lstStyle/>
          <a:p>
            <a:pPr algn="ctr" defTabSz="457200"/>
            <a:r>
              <a:rPr lang="en-US" sz="2800" b="1" dirty="0" smtClean="0">
                <a:solidFill>
                  <a:srgbClr val="002060"/>
                </a:solidFill>
                <a:latin typeface="Tahoma" panose="020B0604030504040204" pitchFamily="34" charset="0"/>
                <a:ea typeface="Tahoma" panose="020B0604030504040204" pitchFamily="34" charset="0"/>
                <a:cs typeface="Tahoma" panose="020B0604030504040204" pitchFamily="34" charset="0"/>
              </a:rPr>
              <a:t>BÁO CÁO AN TOÀN VỆ SINH LAO ĐỘNG</a:t>
            </a:r>
            <a:endParaRPr lang="en-US" sz="2800" b="1" dirty="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340800" y="4762635"/>
            <a:ext cx="10030691" cy="1477328"/>
          </a:xfrm>
          <a:prstGeom prst="rect">
            <a:avLst/>
          </a:prstGeom>
          <a:noFill/>
        </p:spPr>
        <p:txBody>
          <a:bodyPr wrap="square" rtlCol="0">
            <a:spAutoFit/>
          </a:bodyPr>
          <a:lstStyle/>
          <a:p>
            <a:pPr algn="ctr" defTabSz="457200"/>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ĐINH VĂN ĐỆ</a:t>
            </a:r>
          </a:p>
          <a:p>
            <a:pPr algn="ctr" defTabSz="457200"/>
            <a:endPar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endParaRPr>
          </a:p>
          <a:p>
            <a:pPr algn="ctr" defTabSz="457200"/>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TRƯỜNG CAO ĐẲNG LÝ TỰ TRỌNG THÀNH PHỐ HỒ CHÍ MINH</a:t>
            </a:r>
          </a:p>
          <a:p>
            <a:pPr algn="ctr" defTabSz="457200"/>
            <a:endParaRPr lang="en-US" b="1" dirty="0" smtClean="0">
              <a:solidFill>
                <a:srgbClr val="7030A0"/>
              </a:solidFill>
              <a:latin typeface="Tahoma" panose="020B0604030504040204" pitchFamily="34" charset="0"/>
              <a:ea typeface="Tahoma" panose="020B0604030504040204" pitchFamily="34" charset="0"/>
              <a:cs typeface="Tahoma" panose="020B0604030504040204" pitchFamily="34" charset="0"/>
            </a:endParaRPr>
          </a:p>
        </p:txBody>
      </p:sp>
      <p:sp>
        <p:nvSpPr>
          <p:cNvPr id="2" name="Rectangle 1">
            <a:extLst>
              <a:ext uri="{FF2B5EF4-FFF2-40B4-BE49-F238E27FC236}">
                <a16:creationId xmlns="" xmlns:a16="http://schemas.microsoft.com/office/drawing/2014/main" id="{0167DD7B-CF0F-473D-A635-0063C0BDBB2F}"/>
              </a:ext>
            </a:extLst>
          </p:cNvPr>
          <p:cNvSpPr/>
          <p:nvPr/>
        </p:nvSpPr>
        <p:spPr>
          <a:xfrm>
            <a:off x="182879" y="1066800"/>
            <a:ext cx="12009121" cy="899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a:solidFill>
                <a:prstClr val="white"/>
              </a:solidFill>
            </a:endParaRPr>
          </a:p>
        </p:txBody>
      </p:sp>
    </p:spTree>
    <p:extLst>
      <p:ext uri="{BB962C8B-B14F-4D97-AF65-F5344CB8AC3E}">
        <p14:creationId xmlns:p14="http://schemas.microsoft.com/office/powerpoint/2010/main" val="4057842603"/>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ctr" defTabSz="457200"/>
            <a:r>
              <a:rPr lang="en-US" sz="3200" b="1" smtClean="0">
                <a:solidFill>
                  <a:srgbClr val="008000"/>
                </a:solidFill>
                <a:latin typeface="Tahoma" panose="020B0604030504040204" pitchFamily="34" charset="0"/>
                <a:ea typeface="Tahoma" panose="020B0604030504040204" pitchFamily="34" charset="0"/>
                <a:cs typeface="Tahoma" panose="020B0604030504040204" pitchFamily="34" charset="0"/>
              </a:rPr>
              <a:t>1. GIỚI THIỆU</a:t>
            </a:r>
            <a:endParaRPr lang="en-US" sz="3200" b="1">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433384" y="1108536"/>
            <a:ext cx="9877167" cy="7755969"/>
          </a:xfrm>
          <a:prstGeom prst="rect">
            <a:avLst/>
          </a:prstGeom>
        </p:spPr>
        <p:txBody>
          <a:bodyPr wrap="square">
            <a:spAutoFit/>
          </a:bodyPr>
          <a:lstStyle/>
          <a:p>
            <a:pPr algn="just"/>
            <a:r>
              <a:rPr lang="en-US" sz="2800" dirty="0" smtClean="0">
                <a:latin typeface="+mj-lt"/>
              </a:rPr>
              <a:t>	</a:t>
            </a:r>
            <a:r>
              <a:rPr lang="vi-VN" sz="2800" dirty="0" smtClean="0">
                <a:latin typeface="+mj-lt"/>
              </a:rPr>
              <a:t>Máy </a:t>
            </a:r>
            <a:r>
              <a:rPr lang="vi-VN" sz="2800" dirty="0">
                <a:latin typeface="+mj-lt"/>
              </a:rPr>
              <a:t>tiện là một loại máy dùng để cắt kim loại có </a:t>
            </a:r>
            <a:r>
              <a:rPr lang="vi-VN" sz="2800" dirty="0" smtClean="0">
                <a:latin typeface="+mj-lt"/>
              </a:rPr>
              <a:t>chuyển</a:t>
            </a:r>
            <a:r>
              <a:rPr lang="en-US" sz="2800" dirty="0" smtClean="0">
                <a:latin typeface="+mj-lt"/>
              </a:rPr>
              <a:t> </a:t>
            </a:r>
            <a:r>
              <a:rPr lang="vi-VN" sz="2800" dirty="0" smtClean="0">
                <a:latin typeface="+mj-lt"/>
              </a:rPr>
              <a:t>động </a:t>
            </a:r>
            <a:r>
              <a:rPr lang="vi-VN" sz="2800" dirty="0">
                <a:latin typeface="+mj-lt"/>
              </a:rPr>
              <a:t>chính là dùng chuyển động quay tròn xung quanh tâm của phôi tạo ra tốc độ cắt và chuyển động chạy dao chính là chuyển động tịnh tiến gồm hai loại : chạy dao ngang (chạy theo hướng kính của chi tiết) và chạy dao dọc (dọc theo hướng trục của chi tiết</a:t>
            </a:r>
            <a:r>
              <a:rPr lang="vi-VN" sz="2800" dirty="0" smtClean="0">
                <a:latin typeface="+mj-lt"/>
              </a:rPr>
              <a:t>).</a:t>
            </a:r>
            <a:endParaRPr lang="en-US" sz="2800" dirty="0" smtClean="0">
              <a:latin typeface="+mj-lt"/>
            </a:endParaRPr>
          </a:p>
          <a:p>
            <a:pPr algn="just"/>
            <a:r>
              <a:rPr lang="vi-VN" sz="2800" dirty="0" smtClean="0">
                <a:latin typeface="+mj-lt"/>
              </a:rPr>
              <a:t>* </a:t>
            </a:r>
            <a:r>
              <a:rPr lang="vi-VN" sz="2800" dirty="0">
                <a:latin typeface="+mj-lt"/>
              </a:rPr>
              <a:t>Các loại máy tiện :      + Máy tiện vạn năng</a:t>
            </a:r>
          </a:p>
          <a:p>
            <a:pPr algn="just"/>
            <a:r>
              <a:rPr lang="vi-VN" sz="2800" dirty="0">
                <a:latin typeface="+mj-lt"/>
              </a:rPr>
              <a:t>                                   </a:t>
            </a:r>
            <a:r>
              <a:rPr lang="vi-VN" sz="2800" dirty="0" smtClean="0">
                <a:latin typeface="+mj-lt"/>
              </a:rPr>
              <a:t>+ </a:t>
            </a:r>
            <a:r>
              <a:rPr lang="vi-VN" sz="2800" dirty="0">
                <a:latin typeface="+mj-lt"/>
              </a:rPr>
              <a:t>Máy tiện đứng</a:t>
            </a:r>
          </a:p>
          <a:p>
            <a:pPr algn="just"/>
            <a:r>
              <a:rPr lang="vi-VN" sz="2800" dirty="0">
                <a:latin typeface="+mj-lt"/>
              </a:rPr>
              <a:t>                                   </a:t>
            </a:r>
            <a:r>
              <a:rPr lang="vi-VN" sz="2800" dirty="0" smtClean="0">
                <a:latin typeface="+mj-lt"/>
              </a:rPr>
              <a:t>+ </a:t>
            </a:r>
            <a:r>
              <a:rPr lang="vi-VN" sz="2800" dirty="0">
                <a:latin typeface="+mj-lt"/>
              </a:rPr>
              <a:t>Máy tiện cụt</a:t>
            </a:r>
          </a:p>
          <a:p>
            <a:pPr algn="just"/>
            <a:r>
              <a:rPr lang="vi-VN" sz="2800" dirty="0">
                <a:latin typeface="+mj-lt"/>
              </a:rPr>
              <a:t>                                   </a:t>
            </a:r>
            <a:r>
              <a:rPr lang="vi-VN" sz="2800" dirty="0" smtClean="0">
                <a:latin typeface="+mj-lt"/>
              </a:rPr>
              <a:t>+ </a:t>
            </a:r>
            <a:r>
              <a:rPr lang="vi-VN" sz="2800" dirty="0">
                <a:latin typeface="+mj-lt"/>
              </a:rPr>
              <a:t>Máy tiện nữa tự động và tự động</a:t>
            </a:r>
          </a:p>
          <a:p>
            <a:pPr algn="just"/>
            <a:r>
              <a:rPr lang="vi-VN" sz="2800" dirty="0">
                <a:latin typeface="+mj-lt"/>
              </a:rPr>
              <a:t>                                   </a:t>
            </a:r>
            <a:r>
              <a:rPr lang="vi-VN" sz="2800" dirty="0" smtClean="0">
                <a:latin typeface="+mj-lt"/>
              </a:rPr>
              <a:t>+ </a:t>
            </a:r>
            <a:r>
              <a:rPr lang="vi-VN" sz="2800" dirty="0">
                <a:latin typeface="+mj-lt"/>
              </a:rPr>
              <a:t>Máy tiện chuyên dùng</a:t>
            </a:r>
          </a:p>
          <a:p>
            <a:pPr algn="just"/>
            <a:r>
              <a:rPr lang="vi-VN" sz="2800" dirty="0">
                <a:latin typeface="+mj-lt"/>
              </a:rPr>
              <a:t>                                   </a:t>
            </a:r>
            <a:r>
              <a:rPr lang="vi-VN" sz="2800" dirty="0" smtClean="0">
                <a:latin typeface="+mj-lt"/>
              </a:rPr>
              <a:t>+ </a:t>
            </a:r>
            <a:r>
              <a:rPr lang="vi-VN" sz="2800" dirty="0">
                <a:latin typeface="+mj-lt"/>
              </a:rPr>
              <a:t>Máy tiện chép hình </a:t>
            </a:r>
            <a:endParaRPr lang="en-US" sz="2800" dirty="0" smtClean="0">
              <a:latin typeface="+mj-lt"/>
            </a:endParaRPr>
          </a:p>
          <a:p>
            <a:endParaRPr lang="en-US" dirty="0">
              <a:latin typeface="Calibri" pitchFamily="34" charset="0"/>
            </a:endParaRPr>
          </a:p>
          <a:p>
            <a:endParaRPr lang="en-US" dirty="0" smtClean="0">
              <a:latin typeface="Calibri" pitchFamily="34" charset="0"/>
            </a:endParaRPr>
          </a:p>
          <a:p>
            <a:endParaRPr lang="en-US" dirty="0">
              <a:latin typeface="Calibri" pitchFamily="34" charset="0"/>
            </a:endParaRPr>
          </a:p>
          <a:p>
            <a:endParaRPr lang="en-US" dirty="0" smtClean="0">
              <a:latin typeface="Calibri" pitchFamily="34" charset="0"/>
            </a:endParaRPr>
          </a:p>
          <a:p>
            <a:endParaRPr lang="en-US" dirty="0">
              <a:latin typeface="Calibri" pitchFamily="34" charset="0"/>
            </a:endParaRPr>
          </a:p>
          <a:p>
            <a:endParaRPr lang="en-US" dirty="0" smtClean="0">
              <a:latin typeface="Calibri" pitchFamily="34" charset="0"/>
            </a:endParaRPr>
          </a:p>
          <a:p>
            <a:endParaRPr lang="en-US" dirty="0">
              <a:latin typeface="Calibri" pitchFamily="34" charset="0"/>
            </a:endParaRPr>
          </a:p>
          <a:p>
            <a:endParaRPr lang="en-US" dirty="0" smtClean="0">
              <a:latin typeface="Calibri" pitchFamily="34" charset="0"/>
            </a:endParaRPr>
          </a:p>
          <a:p>
            <a:endParaRPr lang="vi-VN" dirty="0">
              <a:latin typeface="Calibri" pitchFamily="34" charset="0"/>
            </a:endParaRPr>
          </a:p>
        </p:txBody>
      </p:sp>
    </p:spTree>
    <p:extLst>
      <p:ext uri="{BB962C8B-B14F-4D97-AF65-F5344CB8AC3E}">
        <p14:creationId xmlns:p14="http://schemas.microsoft.com/office/powerpoint/2010/main" val="15305734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ctr" defTabSz="457200"/>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1. GIỚI THIỆU MỘT SỐ HÌNH ẢNH MÁY TIỆN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433384" y="1108536"/>
            <a:ext cx="9877167" cy="523220"/>
          </a:xfrm>
          <a:prstGeom prst="rect">
            <a:avLst/>
          </a:prstGeom>
        </p:spPr>
        <p:txBody>
          <a:bodyPr wrap="square">
            <a:spAutoFit/>
          </a:bodyPr>
          <a:lstStyle/>
          <a:p>
            <a:pPr algn="just"/>
            <a:r>
              <a:rPr lang="en-US" sz="2800" dirty="0" smtClean="0">
                <a:latin typeface="+mj-lt"/>
              </a:rPr>
              <a:t>	1. </a:t>
            </a:r>
            <a:r>
              <a:rPr lang="vi-VN" sz="2800" dirty="0" smtClean="0">
                <a:latin typeface="+mj-lt"/>
              </a:rPr>
              <a:t>Máy </a:t>
            </a:r>
            <a:r>
              <a:rPr lang="vi-VN" sz="2800" dirty="0">
                <a:latin typeface="+mj-lt"/>
              </a:rPr>
              <a:t>tiện </a:t>
            </a:r>
            <a:r>
              <a:rPr lang="en-US" sz="2800" dirty="0" err="1" smtClean="0">
                <a:latin typeface="Tahoma" panose="020B0604030504040204" pitchFamily="34" charset="0"/>
                <a:ea typeface="Tahoma" panose="020B0604030504040204" pitchFamily="34" charset="0"/>
                <a:cs typeface="Tahoma" panose="020B0604030504040204" pitchFamily="34" charset="0"/>
              </a:rPr>
              <a:t>vạn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năng</a:t>
            </a:r>
            <a:endParaRPr lang="vi-VN" dirty="0">
              <a:latin typeface="Tahoma" panose="020B0604030504040204" pitchFamily="34" charset="0"/>
              <a:ea typeface="Tahoma" panose="020B0604030504040204" pitchFamily="34" charset="0"/>
              <a:cs typeface="Tahoma" panose="020B0604030504040204" pitchFamily="34" charset="0"/>
            </a:endParaRPr>
          </a:p>
        </p:txBody>
      </p:sp>
      <p:pic>
        <p:nvPicPr>
          <p:cNvPr id="7" name="Chỗ dành sẵn cho Nội dung 11">
            <a:extLst>
              <a:ext uri="{FF2B5EF4-FFF2-40B4-BE49-F238E27FC236}">
                <a16:creationId xmlns="" xmlns:a16="http://schemas.microsoft.com/office/drawing/2014/main" id="{CB6ECE21-E5E9-4DD9-A443-D86F3B346C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72393" y="2133600"/>
            <a:ext cx="7762656" cy="4564890"/>
          </a:xfrm>
        </p:spPr>
      </p:pic>
    </p:spTree>
    <p:extLst>
      <p:ext uri="{BB962C8B-B14F-4D97-AF65-F5344CB8AC3E}">
        <p14:creationId xmlns:p14="http://schemas.microsoft.com/office/powerpoint/2010/main" val="34819406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1. GIỚI THIỆU MỘT SỐ HÌNH ẢNH MÁY TIỆN</a:t>
            </a:r>
          </a:p>
        </p:txBody>
      </p:sp>
      <p:sp>
        <p:nvSpPr>
          <p:cNvPr id="3" name="Rectangle 2"/>
          <p:cNvSpPr/>
          <p:nvPr/>
        </p:nvSpPr>
        <p:spPr>
          <a:xfrm>
            <a:off x="1433384" y="1108536"/>
            <a:ext cx="9877167" cy="523220"/>
          </a:xfrm>
          <a:prstGeom prst="rect">
            <a:avLst/>
          </a:prstGeom>
        </p:spPr>
        <p:txBody>
          <a:bodyPr wrap="square">
            <a:spAutoFit/>
          </a:bodyPr>
          <a:lstStyle/>
          <a:p>
            <a:pPr algn="just"/>
            <a:r>
              <a:rPr lang="en-US" sz="2800" dirty="0" smtClean="0">
                <a:latin typeface="+mj-lt"/>
              </a:rPr>
              <a:t>	</a:t>
            </a:r>
            <a:r>
              <a:rPr lang="en-US" sz="2800" dirty="0" smtClean="0">
                <a:latin typeface="Tahoma" panose="020B0604030504040204" pitchFamily="34" charset="0"/>
                <a:ea typeface="Tahoma" panose="020B0604030504040204" pitchFamily="34" charset="0"/>
                <a:cs typeface="Tahoma" panose="020B0604030504040204" pitchFamily="34" charset="0"/>
              </a:rPr>
              <a:t>2. </a:t>
            </a:r>
            <a:r>
              <a:rPr lang="vi-VN" sz="2800" dirty="0" smtClean="0">
                <a:latin typeface="Tahoma" panose="020B0604030504040204" pitchFamily="34" charset="0"/>
                <a:ea typeface="Tahoma" panose="020B0604030504040204" pitchFamily="34" charset="0"/>
                <a:cs typeface="Tahoma" panose="020B0604030504040204" pitchFamily="34" charset="0"/>
              </a:rPr>
              <a:t>Máy </a:t>
            </a:r>
            <a:r>
              <a:rPr lang="vi-VN" sz="2800" dirty="0">
                <a:latin typeface="Tahoma" panose="020B0604030504040204" pitchFamily="34" charset="0"/>
                <a:ea typeface="Tahoma" panose="020B0604030504040204" pitchFamily="34" charset="0"/>
                <a:cs typeface="Tahoma" panose="020B0604030504040204" pitchFamily="34" charset="0"/>
              </a:rPr>
              <a:t>tiện </a:t>
            </a:r>
            <a:r>
              <a:rPr lang="en-US" sz="2800" dirty="0" err="1" smtClean="0">
                <a:latin typeface="Tahoma" panose="020B0604030504040204" pitchFamily="34" charset="0"/>
                <a:ea typeface="Tahoma" panose="020B0604030504040204" pitchFamily="34" charset="0"/>
                <a:cs typeface="Tahoma" panose="020B0604030504040204" pitchFamily="34" charset="0"/>
              </a:rPr>
              <a:t>đứng</a:t>
            </a:r>
            <a:endParaRPr lang="vi-VN" dirty="0">
              <a:latin typeface="Tahoma" panose="020B0604030504040204" pitchFamily="34" charset="0"/>
              <a:ea typeface="Tahoma" panose="020B0604030504040204" pitchFamily="34" charset="0"/>
              <a:cs typeface="Tahoma" panose="020B0604030504040204" pitchFamily="34" charset="0"/>
            </a:endParaRPr>
          </a:p>
        </p:txBody>
      </p:sp>
      <p:pic>
        <p:nvPicPr>
          <p:cNvPr id="5" name="Chỗ dành sẵn cho Nội dung 9">
            <a:extLst>
              <a:ext uri="{FF2B5EF4-FFF2-40B4-BE49-F238E27FC236}">
                <a16:creationId xmlns="" xmlns:a16="http://schemas.microsoft.com/office/drawing/2014/main" id="{A38F2BEB-6683-4B1E-9EA1-C01BD83C271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10249" y="1908755"/>
            <a:ext cx="8501448" cy="4854510"/>
          </a:xfrm>
        </p:spPr>
      </p:pic>
    </p:spTree>
    <p:extLst>
      <p:ext uri="{BB962C8B-B14F-4D97-AF65-F5344CB8AC3E}">
        <p14:creationId xmlns:p14="http://schemas.microsoft.com/office/powerpoint/2010/main" val="22530044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1. GIỚI THIỆU MỘT SỐ HÌNH ẢNH MÁY TIỆN</a:t>
            </a:r>
          </a:p>
        </p:txBody>
      </p:sp>
      <p:sp>
        <p:nvSpPr>
          <p:cNvPr id="3" name="Rectangle 2"/>
          <p:cNvSpPr/>
          <p:nvPr/>
        </p:nvSpPr>
        <p:spPr>
          <a:xfrm>
            <a:off x="1433384" y="1108536"/>
            <a:ext cx="9877167" cy="523220"/>
          </a:xfrm>
          <a:prstGeom prst="rect">
            <a:avLst/>
          </a:prstGeom>
        </p:spPr>
        <p:txBody>
          <a:bodyPr wrap="square">
            <a:spAutoFit/>
          </a:bodyPr>
          <a:lstStyle/>
          <a:p>
            <a:pPr algn="just"/>
            <a:r>
              <a:rPr lang="en-US" sz="2800" dirty="0" smtClean="0">
                <a:latin typeface="+mj-lt"/>
              </a:rPr>
              <a:t>	</a:t>
            </a:r>
            <a:r>
              <a:rPr lang="en-US" sz="2800" dirty="0" smtClean="0">
                <a:latin typeface="Tahoma" panose="020B0604030504040204" pitchFamily="34" charset="0"/>
                <a:ea typeface="Tahoma" panose="020B0604030504040204" pitchFamily="34" charset="0"/>
                <a:cs typeface="Tahoma" panose="020B0604030504040204" pitchFamily="34" charset="0"/>
              </a:rPr>
              <a:t>3. </a:t>
            </a:r>
            <a:r>
              <a:rPr lang="vi-VN" sz="2800" dirty="0" smtClean="0">
                <a:latin typeface="Tahoma" panose="020B0604030504040204" pitchFamily="34" charset="0"/>
                <a:ea typeface="Tahoma" panose="020B0604030504040204" pitchFamily="34" charset="0"/>
                <a:cs typeface="Tahoma" panose="020B0604030504040204" pitchFamily="34" charset="0"/>
              </a:rPr>
              <a:t>Máy tiệ</a:t>
            </a:r>
            <a:r>
              <a:rPr lang="en-US" sz="2800" dirty="0" smtClean="0">
                <a:latin typeface="Tahoma" panose="020B0604030504040204" pitchFamily="34" charset="0"/>
                <a:ea typeface="Tahoma" panose="020B0604030504040204" pitchFamily="34" charset="0"/>
                <a:cs typeface="Tahoma" panose="020B0604030504040204" pitchFamily="34" charset="0"/>
              </a:rPr>
              <a:t>n </a:t>
            </a:r>
            <a:r>
              <a:rPr lang="en-US" sz="2800" dirty="0" err="1" smtClean="0">
                <a:latin typeface="Tahoma" panose="020B0604030504040204" pitchFamily="34" charset="0"/>
                <a:ea typeface="Tahoma" panose="020B0604030504040204" pitchFamily="34" charset="0"/>
                <a:cs typeface="Tahoma" panose="020B0604030504040204" pitchFamily="34" charset="0"/>
              </a:rPr>
              <a:t>cụt</a:t>
            </a:r>
            <a:endParaRPr lang="vi-VN" dirty="0">
              <a:latin typeface="Tahoma" panose="020B0604030504040204" pitchFamily="34" charset="0"/>
              <a:ea typeface="Tahoma" panose="020B0604030504040204" pitchFamily="34" charset="0"/>
              <a:cs typeface="Tahoma" panose="020B0604030504040204" pitchFamily="34" charset="0"/>
            </a:endParaRPr>
          </a:p>
        </p:txBody>
      </p:sp>
      <p:pic>
        <p:nvPicPr>
          <p:cNvPr id="5" name="Chỗ dành sẵn cho Nội dung 9">
            <a:extLst>
              <a:ext uri="{FF2B5EF4-FFF2-40B4-BE49-F238E27FC236}">
                <a16:creationId xmlns="" xmlns:a16="http://schemas.microsoft.com/office/drawing/2014/main" id="{0FB13EF4-D1C8-4504-A132-DD1EAF81D57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3113" y="1672281"/>
            <a:ext cx="8690918" cy="5185719"/>
          </a:xfrm>
        </p:spPr>
      </p:pic>
    </p:spTree>
    <p:extLst>
      <p:ext uri="{BB962C8B-B14F-4D97-AF65-F5344CB8AC3E}">
        <p14:creationId xmlns:p14="http://schemas.microsoft.com/office/powerpoint/2010/main" val="24912664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1. GIỚI THIỆU MỘT SỐ HÌNH ẢNH MÁY TIỆN</a:t>
            </a:r>
          </a:p>
        </p:txBody>
      </p:sp>
      <p:sp>
        <p:nvSpPr>
          <p:cNvPr id="3" name="Rectangle 2"/>
          <p:cNvSpPr/>
          <p:nvPr/>
        </p:nvSpPr>
        <p:spPr>
          <a:xfrm>
            <a:off x="1433384" y="1108536"/>
            <a:ext cx="9877167" cy="523220"/>
          </a:xfrm>
          <a:prstGeom prst="rect">
            <a:avLst/>
          </a:prstGeom>
        </p:spPr>
        <p:txBody>
          <a:bodyPr wrap="square">
            <a:spAutoFit/>
          </a:bodyPr>
          <a:lstStyle/>
          <a:p>
            <a:pPr algn="just"/>
            <a:r>
              <a:rPr lang="en-US" sz="2800" dirty="0" smtClean="0">
                <a:latin typeface="+mj-lt"/>
              </a:rPr>
              <a:t>	</a:t>
            </a:r>
            <a:r>
              <a:rPr lang="en-US" sz="2800" dirty="0">
                <a:latin typeface="Tahoma" panose="020B0604030504040204" pitchFamily="34" charset="0"/>
                <a:ea typeface="Tahoma" panose="020B0604030504040204" pitchFamily="34" charset="0"/>
                <a:cs typeface="Tahoma" panose="020B0604030504040204" pitchFamily="34" charset="0"/>
              </a:rPr>
              <a:t>4</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vi-VN" sz="2800" dirty="0" smtClean="0">
                <a:latin typeface="Tahoma" panose="020B0604030504040204" pitchFamily="34" charset="0"/>
                <a:ea typeface="Tahoma" panose="020B0604030504040204" pitchFamily="34" charset="0"/>
                <a:cs typeface="Tahoma" panose="020B0604030504040204" pitchFamily="34" charset="0"/>
              </a:rPr>
              <a:t>Máy </a:t>
            </a:r>
            <a:r>
              <a:rPr lang="vi-VN" sz="2800" dirty="0">
                <a:latin typeface="Tahoma" panose="020B0604030504040204" pitchFamily="34" charset="0"/>
                <a:ea typeface="Tahoma" panose="020B0604030504040204" pitchFamily="34" charset="0"/>
                <a:cs typeface="Tahoma" panose="020B0604030504040204" pitchFamily="34" charset="0"/>
              </a:rPr>
              <a:t>tiện </a:t>
            </a:r>
            <a:r>
              <a:rPr lang="en-US" sz="2800" dirty="0" err="1" smtClean="0">
                <a:latin typeface="Tahoma" panose="020B0604030504040204" pitchFamily="34" charset="0"/>
                <a:ea typeface="Tahoma" panose="020B0604030504040204" pitchFamily="34" charset="0"/>
                <a:cs typeface="Tahoma" panose="020B0604030504040204" pitchFamily="34" charset="0"/>
              </a:rPr>
              <a:t>chuyên</a:t>
            </a:r>
            <a:r>
              <a:rPr lang="en-US" sz="2800" dirty="0" smtClean="0">
                <a:latin typeface="Tahoma" panose="020B0604030504040204" pitchFamily="34" charset="0"/>
                <a:ea typeface="Tahoma" panose="020B0604030504040204" pitchFamily="34" charset="0"/>
                <a:cs typeface="Tahoma" panose="020B0604030504040204" pitchFamily="34" charset="0"/>
              </a:rPr>
              <a:t> dung, …</a:t>
            </a:r>
            <a:endParaRPr lang="vi-VN" dirty="0">
              <a:latin typeface="Tahoma" panose="020B0604030504040204" pitchFamily="34" charset="0"/>
              <a:ea typeface="Tahoma" panose="020B0604030504040204" pitchFamily="34" charset="0"/>
              <a:cs typeface="Tahoma" panose="020B0604030504040204" pitchFamily="34" charset="0"/>
            </a:endParaRPr>
          </a:p>
        </p:txBody>
      </p:sp>
      <p:pic>
        <p:nvPicPr>
          <p:cNvPr id="5" name="Chỗ dành sẵn cho Nội dung 9">
            <a:extLst>
              <a:ext uri="{FF2B5EF4-FFF2-40B4-BE49-F238E27FC236}">
                <a16:creationId xmlns="" xmlns:a16="http://schemas.microsoft.com/office/drawing/2014/main" id="{0FB13EF4-D1C8-4504-A132-DD1EAF81D57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3113" y="1672281"/>
            <a:ext cx="8690918" cy="5185719"/>
          </a:xfrm>
        </p:spPr>
      </p:pic>
      <p:pic>
        <p:nvPicPr>
          <p:cNvPr id="7" name="Chỗ dành sẵn cho Nội dung 9">
            <a:extLst>
              <a:ext uri="{FF2B5EF4-FFF2-40B4-BE49-F238E27FC236}">
                <a16:creationId xmlns="" xmlns:a16="http://schemas.microsoft.com/office/drawing/2014/main" id="{62998721-1375-45F1-90B1-687D2AAA17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1135" y="1774617"/>
            <a:ext cx="9582665" cy="5083382"/>
          </a:xfrm>
          <a:prstGeom prst="rect">
            <a:avLst/>
          </a:prstGeom>
        </p:spPr>
      </p:pic>
    </p:spTree>
    <p:extLst>
      <p:ext uri="{BB962C8B-B14F-4D97-AF65-F5344CB8AC3E}">
        <p14:creationId xmlns:p14="http://schemas.microsoft.com/office/powerpoint/2010/main" val="33701763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584775"/>
          </a:xfrm>
          <a:prstGeom prst="rect">
            <a:avLst/>
          </a:prstGeom>
          <a:noFill/>
        </p:spPr>
        <p:txBody>
          <a:bodyPr wrap="square" rtlCol="0">
            <a:spAutoFit/>
          </a:bodyPr>
          <a:lstStyle/>
          <a:p>
            <a:pPr algn="ctr" defTabSz="457200"/>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2. </a:t>
            </a:r>
            <a:r>
              <a:rPr lang="en-US" sz="3200" b="1" dirty="0" err="1">
                <a:solidFill>
                  <a:srgbClr val="FF0000"/>
                </a:solidFill>
              </a:rPr>
              <a:t>Quy</a:t>
            </a:r>
            <a:r>
              <a:rPr lang="en-US" sz="3200" b="1" dirty="0">
                <a:solidFill>
                  <a:srgbClr val="FF0000"/>
                </a:solidFill>
              </a:rPr>
              <a:t> </a:t>
            </a:r>
            <a:r>
              <a:rPr lang="en-US" sz="3200" b="1" dirty="0" err="1">
                <a:solidFill>
                  <a:srgbClr val="FF0000"/>
                </a:solidFill>
              </a:rPr>
              <a:t>tắc</a:t>
            </a:r>
            <a:r>
              <a:rPr lang="en-US" sz="3200" b="1" dirty="0">
                <a:solidFill>
                  <a:srgbClr val="FF0000"/>
                </a:solidFill>
              </a:rPr>
              <a:t> </a:t>
            </a:r>
            <a:r>
              <a:rPr lang="en-US" sz="3200" b="1" dirty="0" err="1">
                <a:solidFill>
                  <a:srgbClr val="FF0000"/>
                </a:solidFill>
              </a:rPr>
              <a:t>làm</a:t>
            </a:r>
            <a:r>
              <a:rPr lang="en-US" sz="3200" b="1" dirty="0">
                <a:solidFill>
                  <a:srgbClr val="FF0000"/>
                </a:solidFill>
              </a:rPr>
              <a:t> </a:t>
            </a:r>
            <a:r>
              <a:rPr lang="en-US" sz="3200" b="1" dirty="0" err="1">
                <a:solidFill>
                  <a:srgbClr val="FF0000"/>
                </a:solidFill>
              </a:rPr>
              <a:t>việc</a:t>
            </a:r>
            <a:r>
              <a:rPr lang="en-US" sz="3200" b="1" dirty="0">
                <a:solidFill>
                  <a:srgbClr val="FF0000"/>
                </a:solidFill>
              </a:rPr>
              <a:t> an </a:t>
            </a:r>
            <a:r>
              <a:rPr lang="en-US" sz="3200" b="1" dirty="0" err="1">
                <a:solidFill>
                  <a:srgbClr val="FF0000"/>
                </a:solidFill>
              </a:rPr>
              <a:t>toàn</a:t>
            </a:r>
            <a:r>
              <a:rPr lang="en-US" sz="3200" b="1" dirty="0">
                <a:solidFill>
                  <a:srgbClr val="FF0000"/>
                </a:solidFill>
              </a:rPr>
              <a:t> </a:t>
            </a:r>
            <a:r>
              <a:rPr lang="en-US" sz="3200" b="1" dirty="0" err="1">
                <a:solidFill>
                  <a:srgbClr val="FF0000"/>
                </a:solidFill>
              </a:rPr>
              <a:t>trên</a:t>
            </a:r>
            <a:r>
              <a:rPr lang="en-US" sz="3200" b="1" dirty="0">
                <a:solidFill>
                  <a:srgbClr val="FF0000"/>
                </a:solidFill>
              </a:rPr>
              <a:t> </a:t>
            </a:r>
            <a:r>
              <a:rPr lang="en-US" sz="3200" b="1" dirty="0" err="1">
                <a:solidFill>
                  <a:srgbClr val="FF0000"/>
                </a:solidFill>
              </a:rPr>
              <a:t>máy</a:t>
            </a:r>
            <a:r>
              <a:rPr lang="en-US" sz="3200" b="1" dirty="0">
                <a:solidFill>
                  <a:srgbClr val="FF0000"/>
                </a:solidFill>
              </a:rPr>
              <a:t> </a:t>
            </a:r>
            <a:r>
              <a:rPr lang="en-US" sz="3200" b="1" dirty="0" err="1">
                <a:solidFill>
                  <a:srgbClr val="FF0000"/>
                </a:solidFill>
              </a:rPr>
              <a:t>tiện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693866"/>
          </a:xfrm>
          <a:prstGeom prst="rect">
            <a:avLst/>
          </a:prstGeom>
          <a:noFill/>
        </p:spPr>
        <p:txBody>
          <a:bodyPr wrap="square" rtlCol="0">
            <a:spAutoFit/>
          </a:bodyPr>
          <a:lstStyle/>
          <a:p>
            <a:pPr fontAlgn="base"/>
            <a:r>
              <a:rPr lang="vi-VN" sz="2800" dirty="0" smtClean="0"/>
              <a:t>1</a:t>
            </a:r>
            <a:r>
              <a:rPr lang="en-US" sz="2800" dirty="0" smtClean="0"/>
              <a:t>. </a:t>
            </a:r>
            <a:r>
              <a:rPr lang="vi-VN" sz="2800" dirty="0" smtClean="0"/>
              <a:t>Lắp </a:t>
            </a:r>
            <a:r>
              <a:rPr lang="vi-VN" sz="2800" dirty="0"/>
              <a:t>đặt một tấm bảo vệ trên máy tiện để phòng ngừa phoi hoặc dầu làm mát văng ra trong khi gia công.</a:t>
            </a:r>
          </a:p>
          <a:p>
            <a:pPr fontAlgn="base"/>
            <a:r>
              <a:rPr lang="vi-VN" sz="2800" dirty="0" smtClean="0"/>
              <a:t>2</a:t>
            </a:r>
            <a:r>
              <a:rPr lang="en-US" sz="2800" dirty="0" smtClean="0"/>
              <a:t>. </a:t>
            </a:r>
            <a:r>
              <a:rPr lang="vi-VN" sz="2800" dirty="0" smtClean="0"/>
              <a:t>Sử </a:t>
            </a:r>
            <a:r>
              <a:rPr lang="vi-VN" sz="2800" dirty="0"/>
              <a:t>dụng thiết bị chống rung khi gia công trên máy một vật thể dài.</a:t>
            </a:r>
          </a:p>
          <a:p>
            <a:pPr fontAlgn="base"/>
            <a:r>
              <a:rPr lang="vi-VN" sz="2800" dirty="0" smtClean="0"/>
              <a:t>3</a:t>
            </a:r>
            <a:r>
              <a:rPr lang="en-US" sz="2800" dirty="0" smtClean="0"/>
              <a:t>. </a:t>
            </a:r>
            <a:r>
              <a:rPr lang="vi-VN" sz="2800" dirty="0" smtClean="0"/>
              <a:t>Không </a:t>
            </a:r>
            <a:r>
              <a:rPr lang="vi-VN" sz="2800" dirty="0"/>
              <a:t>để các dụng cụ cầm tay trên bàn trục chính mà để ở một hộp dụng cụ riêng biệt.</a:t>
            </a:r>
          </a:p>
          <a:p>
            <a:pPr fontAlgn="base"/>
            <a:r>
              <a:rPr lang="vi-VN" sz="2800" dirty="0" smtClean="0"/>
              <a:t>4</a:t>
            </a:r>
            <a:r>
              <a:rPr lang="en-US" sz="2800" dirty="0" smtClean="0"/>
              <a:t>. </a:t>
            </a:r>
            <a:r>
              <a:rPr lang="vi-VN" sz="2800" dirty="0" smtClean="0"/>
              <a:t>Cần </a:t>
            </a:r>
            <a:r>
              <a:rPr lang="vi-VN" sz="2800" dirty="0"/>
              <a:t>đeo kính bảo vệ trong lúc gia công cắt.</a:t>
            </a:r>
          </a:p>
          <a:p>
            <a:pPr fontAlgn="base"/>
            <a:r>
              <a:rPr lang="vi-VN" sz="2800" dirty="0" smtClean="0"/>
              <a:t>5</a:t>
            </a:r>
            <a:r>
              <a:rPr lang="en-US" sz="2800" dirty="0" smtClean="0"/>
              <a:t>. </a:t>
            </a:r>
            <a:r>
              <a:rPr lang="vi-VN" sz="2800" dirty="0" smtClean="0"/>
              <a:t>Đầu </a:t>
            </a:r>
            <a:r>
              <a:rPr lang="vi-VN" sz="2800" dirty="0"/>
              <a:t>cặp cần được cố định chắc chắn càng ngắn càng tốt.</a:t>
            </a:r>
          </a:p>
          <a:p>
            <a:pPr fontAlgn="base"/>
            <a:r>
              <a:rPr lang="vi-VN" sz="2800" dirty="0" smtClean="0"/>
              <a:t>6</a:t>
            </a:r>
            <a:r>
              <a:rPr lang="en-US" sz="2800" dirty="0" smtClean="0"/>
              <a:t>. </a:t>
            </a:r>
            <a:r>
              <a:rPr lang="vi-VN" sz="2800" dirty="0" smtClean="0"/>
              <a:t>Mặc </a:t>
            </a:r>
            <a:r>
              <a:rPr lang="vi-VN" sz="2800" dirty="0"/>
              <a:t>đồng phục gọn gàng để tránh bị vướng vào vật gia công trên máy hoặc mâm cặp.</a:t>
            </a:r>
          </a:p>
          <a:p>
            <a:pPr fontAlgn="base"/>
            <a:r>
              <a:rPr lang="vi-VN" sz="2800" dirty="0" smtClean="0"/>
              <a:t>7</a:t>
            </a:r>
            <a:r>
              <a:rPr lang="en-US" sz="2800" dirty="0" smtClean="0"/>
              <a:t>. </a:t>
            </a:r>
            <a:r>
              <a:rPr lang="vi-VN" sz="2800" dirty="0" smtClean="0"/>
              <a:t>Không </a:t>
            </a:r>
            <a:r>
              <a:rPr lang="vi-VN" sz="2800" dirty="0"/>
              <a:t>đeo găng tay</a:t>
            </a:r>
            <a:r>
              <a:rPr lang="en-US" sz="2800" dirty="0"/>
              <a:t>.</a:t>
            </a:r>
            <a:endParaRPr lang="vi-VN" sz="2800" dirty="0"/>
          </a:p>
          <a:p>
            <a:pPr fontAlgn="base"/>
            <a:r>
              <a:rPr lang="vi-VN" sz="2800" dirty="0" smtClean="0"/>
              <a:t>8</a:t>
            </a:r>
            <a:r>
              <a:rPr lang="en-US" sz="2800" dirty="0" smtClean="0"/>
              <a:t>. </a:t>
            </a:r>
            <a:r>
              <a:rPr lang="vi-VN" sz="2800" dirty="0" smtClean="0"/>
              <a:t>Sử </a:t>
            </a:r>
            <a:r>
              <a:rPr lang="vi-VN" sz="2800" dirty="0"/>
              <a:t>dụng chổi quét để dọn sạch phoi. Không sử dụng khí nén.</a:t>
            </a:r>
          </a:p>
        </p:txBody>
      </p:sp>
    </p:spTree>
    <p:extLst>
      <p:ext uri="{BB962C8B-B14F-4D97-AF65-F5344CB8AC3E}">
        <p14:creationId xmlns:p14="http://schemas.microsoft.com/office/powerpoint/2010/main" val="20935726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414876" y="271417"/>
            <a:ext cx="9959932"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3</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rgbClr val="FF0000"/>
                </a:solidFill>
              </a:rPr>
              <a:t>N</a:t>
            </a:r>
            <a:r>
              <a:rPr lang="en-US" sz="3200" b="1" dirty="0" err="1">
                <a:solidFill>
                  <a:srgbClr val="FF0000"/>
                </a:solidFill>
              </a:rPr>
              <a:t>guyên</a:t>
            </a:r>
            <a:r>
              <a:rPr lang="en-US" sz="3200" b="1" dirty="0">
                <a:solidFill>
                  <a:srgbClr val="FF0000"/>
                </a:solidFill>
              </a:rPr>
              <a:t> </a:t>
            </a:r>
            <a:r>
              <a:rPr lang="en-US" sz="3200" b="1" dirty="0" err="1">
                <a:solidFill>
                  <a:srgbClr val="FF0000"/>
                </a:solidFill>
              </a:rPr>
              <a:t>nhân</a:t>
            </a:r>
            <a:r>
              <a:rPr lang="en-US" sz="3200" b="1" dirty="0">
                <a:solidFill>
                  <a:srgbClr val="FF0000"/>
                </a:solidFill>
              </a:rPr>
              <a:t> </a:t>
            </a:r>
            <a:r>
              <a:rPr lang="en-US" sz="3200" b="1" dirty="0" err="1">
                <a:solidFill>
                  <a:srgbClr val="FF0000"/>
                </a:solidFill>
              </a:rPr>
              <a:t>gây</a:t>
            </a:r>
            <a:r>
              <a:rPr lang="en-US" sz="3200" b="1" dirty="0">
                <a:solidFill>
                  <a:srgbClr val="FF0000"/>
                </a:solidFill>
              </a:rPr>
              <a:t> </a:t>
            </a:r>
            <a:r>
              <a:rPr lang="en-US" sz="3200" b="1" dirty="0" err="1">
                <a:solidFill>
                  <a:srgbClr val="FF0000"/>
                </a:solidFill>
              </a:rPr>
              <a:t>ra</a:t>
            </a:r>
            <a:r>
              <a:rPr lang="en-US" sz="3200" b="1" dirty="0">
                <a:solidFill>
                  <a:srgbClr val="FF0000"/>
                </a:solidFill>
              </a:rPr>
              <a:t> tai </a:t>
            </a:r>
            <a:r>
              <a:rPr lang="en-US" sz="3200" b="1" dirty="0" err="1" smtClean="0">
                <a:solidFill>
                  <a:srgbClr val="FF0000"/>
                </a:solidFill>
              </a:rPr>
              <a:t>nạn</a:t>
            </a:r>
            <a:r>
              <a:rPr lang="en-US" sz="3200" b="1" dirty="0" smtClean="0">
                <a:solidFill>
                  <a:srgbClr val="FF0000"/>
                </a:solidFill>
              </a:rPr>
              <a:t>, BP </a:t>
            </a:r>
            <a:r>
              <a:rPr lang="en-US" sz="3200" b="1" dirty="0" err="1" smtClean="0">
                <a:solidFill>
                  <a:srgbClr val="FF0000"/>
                </a:solidFill>
              </a:rPr>
              <a:t>khắc</a:t>
            </a:r>
            <a:r>
              <a:rPr lang="en-US" sz="3200" b="1" dirty="0" smtClean="0">
                <a:solidFill>
                  <a:srgbClr val="FF0000"/>
                </a:solidFill>
              </a:rPr>
              <a:t> </a:t>
            </a:r>
            <a:r>
              <a:rPr lang="en-US" sz="3200" b="1" dirty="0" err="1" smtClean="0">
                <a:solidFill>
                  <a:srgbClr val="FF0000"/>
                </a:solidFill>
              </a:rPr>
              <a:t>phục</a:t>
            </a:r>
            <a:endParaRPr lang="en-US" sz="3200" b="1" dirty="0">
              <a:solidFill>
                <a:srgbClr val="008000"/>
              </a:solidFill>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954107"/>
          </a:xfrm>
          <a:prstGeom prst="rect">
            <a:avLst/>
          </a:prstGeom>
          <a:noFill/>
        </p:spPr>
        <p:txBody>
          <a:bodyPr wrap="square" rtlCol="0">
            <a:spAutoFit/>
          </a:bodyPr>
          <a:lstStyle/>
          <a:p>
            <a:pPr marL="514350" indent="-514350" fontAlgn="base">
              <a:buAutoNum type="arabicPeriod"/>
            </a:pPr>
            <a:r>
              <a:rPr lang="en-US" sz="2800" dirty="0" err="1" smtClean="0">
                <a:latin typeface="Tahoma" panose="020B0604030504040204" pitchFamily="34" charset="0"/>
                <a:ea typeface="Tahoma" panose="020B0604030504040204" pitchFamily="34" charset="0"/>
                <a:cs typeface="Tahoma" panose="020B0604030504040204" pitchFamily="34" charset="0"/>
              </a:rPr>
              <a:t>Phoi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bắn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vào</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mắt</a:t>
            </a:r>
            <a:r>
              <a:rPr lang="vi-VN" sz="2800" dirty="0" smtClean="0">
                <a:latin typeface="Tahoma" panose="020B0604030504040204" pitchFamily="34" charset="0"/>
                <a:ea typeface="Tahoma" panose="020B0604030504040204" pitchFamily="34" charset="0"/>
                <a:cs typeface="Tahoma" panose="020B0604030504040204" pitchFamily="34" charset="0"/>
              </a:rPr>
              <a:t>.</a:t>
            </a:r>
            <a:endParaRPr lang="en-US" sz="2800" dirty="0" smtClean="0">
              <a:latin typeface="Tahoma" panose="020B0604030504040204" pitchFamily="34" charset="0"/>
              <a:ea typeface="Tahoma" panose="020B0604030504040204" pitchFamily="34" charset="0"/>
              <a:cs typeface="Tahoma" panose="020B0604030504040204" pitchFamily="34" charset="0"/>
            </a:endParaRPr>
          </a:p>
          <a:p>
            <a:pPr fontAlgn="base"/>
            <a:endParaRPr lang="vi-VN" sz="2800" dirty="0" smtClean="0"/>
          </a:p>
        </p:txBody>
      </p:sp>
      <p:pic>
        <p:nvPicPr>
          <p:cNvPr id="7" name="Chỗ dành sẵn cho Nội dung 4">
            <a:extLst>
              <a:ext uri="{FF2B5EF4-FFF2-40B4-BE49-F238E27FC236}">
                <a16:creationId xmlns="" xmlns:a16="http://schemas.microsoft.com/office/drawing/2014/main" id="{CD676CC2-A40F-4127-9D05-5BEBD07E9A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05449" y="1828800"/>
            <a:ext cx="7978786" cy="4932362"/>
          </a:xfrm>
        </p:spPr>
      </p:pic>
    </p:spTree>
    <p:extLst>
      <p:ext uri="{BB962C8B-B14F-4D97-AF65-F5344CB8AC3E}">
        <p14:creationId xmlns:p14="http://schemas.microsoft.com/office/powerpoint/2010/main" val="42606019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1077218"/>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3</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rgbClr val="FF0000"/>
                </a:solidFill>
              </a:rPr>
              <a:t>N</a:t>
            </a:r>
            <a:r>
              <a:rPr lang="en-US" sz="3200" b="1" dirty="0" err="1">
                <a:solidFill>
                  <a:srgbClr val="FF0000"/>
                </a:solidFill>
              </a:rPr>
              <a:t>guyên</a:t>
            </a:r>
            <a:r>
              <a:rPr lang="en-US" sz="3200" b="1" dirty="0">
                <a:solidFill>
                  <a:srgbClr val="FF0000"/>
                </a:solidFill>
              </a:rPr>
              <a:t> </a:t>
            </a:r>
            <a:r>
              <a:rPr lang="en-US" sz="3200" b="1" dirty="0" err="1">
                <a:solidFill>
                  <a:srgbClr val="FF0000"/>
                </a:solidFill>
              </a:rPr>
              <a:t>nhân</a:t>
            </a:r>
            <a:r>
              <a:rPr lang="en-US" sz="3200" b="1" dirty="0">
                <a:solidFill>
                  <a:srgbClr val="FF0000"/>
                </a:solidFill>
              </a:rPr>
              <a:t> </a:t>
            </a:r>
            <a:r>
              <a:rPr lang="en-US" sz="3200" b="1" dirty="0" err="1">
                <a:solidFill>
                  <a:srgbClr val="FF0000"/>
                </a:solidFill>
              </a:rPr>
              <a:t>gây</a:t>
            </a:r>
            <a:r>
              <a:rPr lang="en-US" sz="3200" b="1" dirty="0">
                <a:solidFill>
                  <a:srgbClr val="FF0000"/>
                </a:solidFill>
              </a:rPr>
              <a:t> </a:t>
            </a:r>
            <a:r>
              <a:rPr lang="en-US" sz="3200" b="1" dirty="0" err="1">
                <a:solidFill>
                  <a:srgbClr val="FF0000"/>
                </a:solidFill>
              </a:rPr>
              <a:t>ra</a:t>
            </a:r>
            <a:r>
              <a:rPr lang="en-US" sz="3200" b="1" dirty="0">
                <a:solidFill>
                  <a:srgbClr val="FF0000"/>
                </a:solidFill>
              </a:rPr>
              <a:t> tai </a:t>
            </a:r>
            <a:r>
              <a:rPr lang="en-US" sz="3200" b="1" dirty="0" err="1">
                <a:solidFill>
                  <a:srgbClr val="FF0000"/>
                </a:solidFill>
              </a:rPr>
              <a:t>nạn</a:t>
            </a:r>
            <a:r>
              <a:rPr lang="en-US" sz="3200" b="1" dirty="0">
                <a:solidFill>
                  <a:srgbClr val="FF0000"/>
                </a:solidFill>
              </a:rPr>
              <a:t>, BP </a:t>
            </a:r>
            <a:r>
              <a:rPr lang="en-US" sz="3200" b="1" dirty="0" err="1">
                <a:solidFill>
                  <a:srgbClr val="FF0000"/>
                </a:solidFill>
              </a:rPr>
              <a:t>khắc</a:t>
            </a:r>
            <a:r>
              <a:rPr lang="en-US" sz="3200" b="1" dirty="0">
                <a:solidFill>
                  <a:srgbClr val="FF0000"/>
                </a:solidFill>
              </a:rPr>
              <a:t> </a:t>
            </a:r>
            <a:r>
              <a:rPr lang="en-US" sz="3200" b="1" dirty="0" err="1">
                <a:solidFill>
                  <a:srgbClr val="FF0000"/>
                </a:solidFill>
              </a:rPr>
              <a:t>phục</a:t>
            </a:r>
            <a:endParaRPr lang="en-US" sz="3200" b="1" dirty="0">
              <a:solidFill>
                <a:srgbClr val="008000"/>
              </a:solidFill>
              <a:ea typeface="Tahoma" panose="020B0604030504040204" pitchFamily="34" charset="0"/>
              <a:cs typeface="Tahoma" panose="020B0604030504040204" pitchFamily="34" charset="0"/>
            </a:endParaRPr>
          </a:p>
          <a:p>
            <a:pPr algn="ctr" defTabSz="457200"/>
            <a:endParaRPr lang="en-US" sz="3200" b="1" dirty="0">
              <a:solidFill>
                <a:srgbClr val="008000"/>
              </a:solidFill>
              <a:ea typeface="Tahoma" panose="020B0604030504040204" pitchFamily="34" charset="0"/>
              <a:cs typeface="Tahoma" panose="020B0604030504040204" pitchFamily="34" charset="0"/>
            </a:endParaRPr>
          </a:p>
        </p:txBody>
      </p:sp>
      <p:sp>
        <p:nvSpPr>
          <p:cNvPr id="2" name="TextBox 1"/>
          <p:cNvSpPr txBox="1"/>
          <p:nvPr/>
        </p:nvSpPr>
        <p:spPr>
          <a:xfrm>
            <a:off x="1269934" y="1154343"/>
            <a:ext cx="10186587" cy="523220"/>
          </a:xfrm>
          <a:prstGeom prst="rect">
            <a:avLst/>
          </a:prstGeom>
          <a:noFill/>
        </p:spPr>
        <p:txBody>
          <a:bodyPr wrap="square" rtlCol="0">
            <a:spAutoFit/>
          </a:bodyPr>
          <a:lstStyle/>
          <a:p>
            <a:pPr fontAlgn="base"/>
            <a:r>
              <a:rPr lang="en-US" sz="2800" dirty="0" smtClean="0">
                <a:latin typeface="Tahoma" panose="020B0604030504040204" pitchFamily="34" charset="0"/>
                <a:ea typeface="Tahoma" panose="020B0604030504040204" pitchFamily="34" charset="0"/>
                <a:cs typeface="Tahoma" panose="020B0604030504040204" pitchFamily="34" charset="0"/>
              </a:rPr>
              <a:t>2. </a:t>
            </a:r>
            <a:r>
              <a:rPr lang="en-US" sz="2800" dirty="0" err="1" smtClean="0">
                <a:latin typeface="Tahoma" panose="020B0604030504040204" pitchFamily="34" charset="0"/>
                <a:ea typeface="Tahoma" panose="020B0604030504040204" pitchFamily="34" charset="0"/>
                <a:cs typeface="Tahoma" panose="020B0604030504040204" pitchFamily="34" charset="0"/>
              </a:rPr>
              <a:t>Quần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áo</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và</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tóc</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bị</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cuốn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vào</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máy</a:t>
            </a:r>
            <a:r>
              <a:rPr lang="vi-VN" sz="2800" dirty="0" smtClean="0">
                <a:latin typeface="Tahoma" panose="020B0604030504040204" pitchFamily="34" charset="0"/>
                <a:ea typeface="Tahoma" panose="020B0604030504040204" pitchFamily="34" charset="0"/>
                <a:cs typeface="Tahoma" panose="020B0604030504040204" pitchFamily="34" charset="0"/>
              </a:rPr>
              <a:t>.</a:t>
            </a:r>
            <a:endParaRPr lang="vi-VN" sz="2800" dirty="0"/>
          </a:p>
        </p:txBody>
      </p:sp>
      <p:pic>
        <p:nvPicPr>
          <p:cNvPr id="5" name="Chỗ dành sẵn cho Nội dung 4">
            <a:extLst>
              <a:ext uri="{FF2B5EF4-FFF2-40B4-BE49-F238E27FC236}">
                <a16:creationId xmlns="" xmlns:a16="http://schemas.microsoft.com/office/drawing/2014/main" id="{BE03AFD0-7D92-4BCE-BFBB-4DBC9C3479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04036" y="1998473"/>
            <a:ext cx="8419336" cy="4453527"/>
          </a:xfrm>
        </p:spPr>
      </p:pic>
    </p:spTree>
    <p:extLst>
      <p:ext uri="{BB962C8B-B14F-4D97-AF65-F5344CB8AC3E}">
        <p14:creationId xmlns:p14="http://schemas.microsoft.com/office/powerpoint/2010/main" val="18058951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1077218"/>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4. </a:t>
            </a:r>
            <a:r>
              <a:rPr lang="vi-VN" sz="3200" b="1" dirty="0">
                <a:solidFill>
                  <a:srgbClr val="FF0000"/>
                </a:solidFill>
              </a:rPr>
              <a:t>N</a:t>
            </a:r>
            <a:r>
              <a:rPr lang="en-US" sz="3200" b="1" dirty="0" err="1">
                <a:solidFill>
                  <a:srgbClr val="FF0000"/>
                </a:solidFill>
              </a:rPr>
              <a:t>guyên</a:t>
            </a:r>
            <a:r>
              <a:rPr lang="en-US" sz="3200" b="1" dirty="0">
                <a:solidFill>
                  <a:srgbClr val="FF0000"/>
                </a:solidFill>
              </a:rPr>
              <a:t> </a:t>
            </a:r>
            <a:r>
              <a:rPr lang="en-US" sz="3200" b="1" dirty="0" err="1">
                <a:solidFill>
                  <a:srgbClr val="FF0000"/>
                </a:solidFill>
              </a:rPr>
              <a:t>nhân</a:t>
            </a:r>
            <a:r>
              <a:rPr lang="en-US" sz="3200" b="1" dirty="0">
                <a:solidFill>
                  <a:srgbClr val="FF0000"/>
                </a:solidFill>
              </a:rPr>
              <a:t> </a:t>
            </a:r>
            <a:r>
              <a:rPr lang="en-US" sz="3200" b="1" dirty="0" err="1">
                <a:solidFill>
                  <a:srgbClr val="FF0000"/>
                </a:solidFill>
              </a:rPr>
              <a:t>gây</a:t>
            </a:r>
            <a:r>
              <a:rPr lang="en-US" sz="3200" b="1" dirty="0">
                <a:solidFill>
                  <a:srgbClr val="FF0000"/>
                </a:solidFill>
              </a:rPr>
              <a:t> </a:t>
            </a:r>
            <a:r>
              <a:rPr lang="en-US" sz="3200" b="1" dirty="0" err="1">
                <a:solidFill>
                  <a:srgbClr val="FF0000"/>
                </a:solidFill>
              </a:rPr>
              <a:t>ra</a:t>
            </a:r>
            <a:r>
              <a:rPr lang="en-US" sz="3200" b="1" dirty="0">
                <a:solidFill>
                  <a:srgbClr val="FF0000"/>
                </a:solidFill>
              </a:rPr>
              <a:t> tai </a:t>
            </a:r>
            <a:r>
              <a:rPr lang="en-US" sz="3200" b="1" dirty="0" err="1">
                <a:solidFill>
                  <a:srgbClr val="FF0000"/>
                </a:solidFill>
              </a:rPr>
              <a:t>nạn</a:t>
            </a:r>
            <a:r>
              <a:rPr lang="en-US" sz="3200" b="1" dirty="0">
                <a:solidFill>
                  <a:srgbClr val="FF0000"/>
                </a:solidFill>
              </a:rPr>
              <a:t>, BP </a:t>
            </a:r>
            <a:r>
              <a:rPr lang="en-US" sz="3200" b="1" dirty="0" err="1">
                <a:solidFill>
                  <a:srgbClr val="FF0000"/>
                </a:solidFill>
              </a:rPr>
              <a:t>khắc</a:t>
            </a:r>
            <a:r>
              <a:rPr lang="en-US" sz="3200" b="1" dirty="0">
                <a:solidFill>
                  <a:srgbClr val="FF0000"/>
                </a:solidFill>
              </a:rPr>
              <a:t> </a:t>
            </a:r>
            <a:r>
              <a:rPr lang="en-US" sz="3200" b="1" dirty="0" err="1">
                <a:solidFill>
                  <a:srgbClr val="FF0000"/>
                </a:solidFill>
              </a:rPr>
              <a:t>phục</a:t>
            </a:r>
            <a:endParaRPr lang="en-US" sz="3200" b="1" dirty="0">
              <a:solidFill>
                <a:srgbClr val="008000"/>
              </a:solidFill>
              <a:ea typeface="Tahoma" panose="020B0604030504040204" pitchFamily="34" charset="0"/>
              <a:cs typeface="Tahoma" panose="020B0604030504040204" pitchFamily="34" charset="0"/>
            </a:endParaRPr>
          </a:p>
          <a:p>
            <a:pPr algn="ctr" defTabSz="457200"/>
            <a:endParaRPr lang="en-US" sz="3200" b="1" dirty="0">
              <a:solidFill>
                <a:srgbClr val="008000"/>
              </a:solidFill>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23220"/>
          </a:xfrm>
          <a:prstGeom prst="rect">
            <a:avLst/>
          </a:prstGeom>
          <a:noFill/>
        </p:spPr>
        <p:txBody>
          <a:bodyPr wrap="square" rtlCol="0">
            <a:spAutoFit/>
          </a:bodyPr>
          <a:lstStyle/>
          <a:p>
            <a:pPr fontAlgn="base"/>
            <a:r>
              <a:rPr lang="en-US" sz="2800" dirty="0" smtClean="0">
                <a:latin typeface="Tahoma" panose="020B0604030504040204" pitchFamily="34" charset="0"/>
                <a:ea typeface="Tahoma" panose="020B0604030504040204" pitchFamily="34" charset="0"/>
                <a:cs typeface="Tahoma" panose="020B0604030504040204" pitchFamily="34" charset="0"/>
              </a:rPr>
              <a:t>3. </a:t>
            </a:r>
            <a:r>
              <a:rPr lang="en-US" sz="2800" dirty="0" err="1" smtClean="0">
                <a:latin typeface="Tahoma" panose="020B0604030504040204" pitchFamily="34" charset="0"/>
                <a:ea typeface="Tahoma" panose="020B0604030504040204" pitchFamily="34" charset="0"/>
                <a:cs typeface="Tahoma" panose="020B0604030504040204" pitchFamily="34" charset="0"/>
              </a:rPr>
              <a:t>Đứt</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tay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chân</a:t>
            </a:r>
            <a:r>
              <a:rPr lang="en-US" sz="2800" dirty="0" smtClean="0">
                <a:latin typeface="Tahoma" panose="020B0604030504040204" pitchFamily="34" charset="0"/>
                <a:ea typeface="Tahoma" panose="020B0604030504040204" pitchFamily="34" charset="0"/>
                <a:cs typeface="Tahoma" panose="020B0604030504040204" pitchFamily="34" charset="0"/>
              </a:rPr>
              <a:t> do </a:t>
            </a:r>
            <a:r>
              <a:rPr lang="en-US" sz="2800" dirty="0" err="1" smtClean="0">
                <a:latin typeface="Tahoma" panose="020B0604030504040204" pitchFamily="34" charset="0"/>
                <a:ea typeface="Tahoma" panose="020B0604030504040204" pitchFamily="34" charset="0"/>
                <a:cs typeface="Tahoma" panose="020B0604030504040204" pitchFamily="34" charset="0"/>
              </a:rPr>
              <a:t>phoi</a:t>
            </a:r>
            <a:r>
              <a:rPr lang="vi-VN" sz="2800" dirty="0" smtClean="0">
                <a:latin typeface="Tahoma" panose="020B0604030504040204" pitchFamily="34" charset="0"/>
                <a:ea typeface="Tahoma" panose="020B0604030504040204" pitchFamily="34" charset="0"/>
                <a:cs typeface="Tahoma" panose="020B0604030504040204" pitchFamily="34" charset="0"/>
              </a:rPr>
              <a:t>.</a:t>
            </a:r>
            <a:endParaRPr lang="vi-VN" sz="2800" dirty="0">
              <a:latin typeface="Tahoma" panose="020B0604030504040204" pitchFamily="34" charset="0"/>
              <a:ea typeface="Tahoma" panose="020B0604030504040204" pitchFamily="34" charset="0"/>
              <a:cs typeface="Tahoma" panose="020B0604030504040204" pitchFamily="34" charset="0"/>
            </a:endParaRPr>
          </a:p>
        </p:txBody>
      </p:sp>
      <p:pic>
        <p:nvPicPr>
          <p:cNvPr id="5" name="Chỗ dành sẵn cho Nội dung 4">
            <a:extLst>
              <a:ext uri="{FF2B5EF4-FFF2-40B4-BE49-F238E27FC236}">
                <a16:creationId xmlns="" xmlns:a16="http://schemas.microsoft.com/office/drawing/2014/main" id="{73187666-6EA6-4F4E-B271-7D5CD187974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17124" y="1812763"/>
            <a:ext cx="8903044" cy="5096853"/>
          </a:xfrm>
        </p:spPr>
      </p:pic>
    </p:spTree>
    <p:extLst>
      <p:ext uri="{BB962C8B-B14F-4D97-AF65-F5344CB8AC3E}">
        <p14:creationId xmlns:p14="http://schemas.microsoft.com/office/powerpoint/2010/main" val="8117072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69503"/>
            <a:ext cx="9959932" cy="1077218"/>
          </a:xfrm>
          <a:prstGeom prst="rect">
            <a:avLst/>
          </a:prstGeom>
          <a:noFill/>
        </p:spPr>
        <p:txBody>
          <a:bodyPr wrap="square" rtlCol="0">
            <a:spAutoFit/>
          </a:bodyPr>
          <a:lstStyle/>
          <a:p>
            <a:pPr algn="ctr" defTabSz="457200"/>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3. </a:t>
            </a:r>
            <a:r>
              <a:rPr lang="vi-VN" sz="3200" b="1" dirty="0">
                <a:solidFill>
                  <a:srgbClr val="FF0000"/>
                </a:solidFill>
              </a:rPr>
              <a:t>N</a:t>
            </a:r>
            <a:r>
              <a:rPr lang="en-US" sz="3200" b="1" dirty="0" err="1">
                <a:solidFill>
                  <a:srgbClr val="FF0000"/>
                </a:solidFill>
              </a:rPr>
              <a:t>guyên</a:t>
            </a:r>
            <a:r>
              <a:rPr lang="en-US" sz="3200" b="1" dirty="0">
                <a:solidFill>
                  <a:srgbClr val="FF0000"/>
                </a:solidFill>
              </a:rPr>
              <a:t> </a:t>
            </a:r>
            <a:r>
              <a:rPr lang="en-US" sz="3200" b="1" dirty="0" err="1">
                <a:solidFill>
                  <a:srgbClr val="FF0000"/>
                </a:solidFill>
              </a:rPr>
              <a:t>nhân</a:t>
            </a:r>
            <a:r>
              <a:rPr lang="en-US" sz="3200" b="1" dirty="0">
                <a:solidFill>
                  <a:srgbClr val="FF0000"/>
                </a:solidFill>
              </a:rPr>
              <a:t> </a:t>
            </a:r>
            <a:r>
              <a:rPr lang="en-US" sz="3200" b="1" dirty="0" err="1">
                <a:solidFill>
                  <a:srgbClr val="FF0000"/>
                </a:solidFill>
              </a:rPr>
              <a:t>gây</a:t>
            </a:r>
            <a:r>
              <a:rPr lang="en-US" sz="3200" b="1" dirty="0">
                <a:solidFill>
                  <a:srgbClr val="FF0000"/>
                </a:solidFill>
              </a:rPr>
              <a:t> </a:t>
            </a:r>
            <a:r>
              <a:rPr lang="en-US" sz="3200" b="1" dirty="0" err="1">
                <a:solidFill>
                  <a:srgbClr val="FF0000"/>
                </a:solidFill>
              </a:rPr>
              <a:t>ra</a:t>
            </a:r>
            <a:r>
              <a:rPr lang="en-US" sz="3200" b="1" dirty="0">
                <a:solidFill>
                  <a:srgbClr val="FF0000"/>
                </a:solidFill>
              </a:rPr>
              <a:t> tai </a:t>
            </a:r>
            <a:r>
              <a:rPr lang="en-US" sz="3200" b="1" dirty="0" err="1">
                <a:solidFill>
                  <a:srgbClr val="FF0000"/>
                </a:solidFill>
              </a:rPr>
              <a:t>nạn</a:t>
            </a:r>
            <a:r>
              <a:rPr lang="en-US" sz="3200" b="1" dirty="0">
                <a:solidFill>
                  <a:srgbClr val="FF0000"/>
                </a:solidFill>
              </a:rPr>
              <a:t>, BP </a:t>
            </a:r>
            <a:r>
              <a:rPr lang="en-US" sz="3200" b="1" dirty="0" err="1">
                <a:solidFill>
                  <a:srgbClr val="FF0000"/>
                </a:solidFill>
              </a:rPr>
              <a:t>khắc</a:t>
            </a:r>
            <a:r>
              <a:rPr lang="en-US" sz="3200" b="1" dirty="0">
                <a:solidFill>
                  <a:srgbClr val="FF0000"/>
                </a:solidFill>
              </a:rPr>
              <a:t> </a:t>
            </a:r>
            <a:r>
              <a:rPr lang="en-US" sz="3200" b="1" dirty="0" err="1">
                <a:solidFill>
                  <a:srgbClr val="FF0000"/>
                </a:solidFill>
              </a:rPr>
              <a:t>phục</a:t>
            </a:r>
            <a:endParaRPr lang="en-US" sz="3200" b="1" dirty="0">
              <a:solidFill>
                <a:srgbClr val="008000"/>
              </a:solidFill>
              <a:ea typeface="Tahoma" panose="020B0604030504040204" pitchFamily="34" charset="0"/>
              <a:cs typeface="Tahoma" panose="020B0604030504040204" pitchFamily="34" charset="0"/>
            </a:endParaRPr>
          </a:p>
          <a:p>
            <a:pPr algn="ctr" defTabSz="457200"/>
            <a:endParaRPr lang="en-US" sz="3200" b="1" dirty="0">
              <a:solidFill>
                <a:srgbClr val="008000"/>
              </a:solidFill>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23220"/>
          </a:xfrm>
          <a:prstGeom prst="rect">
            <a:avLst/>
          </a:prstGeom>
          <a:noFill/>
        </p:spPr>
        <p:txBody>
          <a:bodyPr wrap="square" rtlCol="0">
            <a:spAutoFit/>
          </a:bodyPr>
          <a:lstStyle/>
          <a:p>
            <a:pPr fontAlgn="base"/>
            <a:r>
              <a:rPr lang="en-US" sz="2800" dirty="0" smtClean="0">
                <a:latin typeface="Tahoma" panose="020B0604030504040204" pitchFamily="34" charset="0"/>
                <a:ea typeface="Tahoma" panose="020B0604030504040204" pitchFamily="34" charset="0"/>
                <a:cs typeface="Tahoma" panose="020B0604030504040204" pitchFamily="34" charset="0"/>
              </a:rPr>
              <a:t>5. </a:t>
            </a:r>
            <a:r>
              <a:rPr lang="en-US" sz="2800" dirty="0" err="1">
                <a:latin typeface="Tahoma" panose="020B0604030504040204" pitchFamily="34" charset="0"/>
                <a:ea typeface="Tahoma" panose="020B0604030504040204" pitchFamily="34" charset="0"/>
                <a:cs typeface="Tahoma" panose="020B0604030504040204" pitchFamily="34" charset="0"/>
              </a:rPr>
              <a:t>K</a:t>
            </a:r>
            <a:r>
              <a:rPr lang="en-US" sz="2800" dirty="0" err="1" smtClean="0">
                <a:latin typeface="Tahoma" panose="020B0604030504040204" pitchFamily="34" charset="0"/>
                <a:ea typeface="Tahoma" panose="020B0604030504040204" pitchFamily="34" charset="0"/>
                <a:cs typeface="Tahoma" panose="020B0604030504040204" pitchFamily="34" charset="0"/>
              </a:rPr>
              <a:t>hông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chú</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tâm</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vào</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công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việc</a:t>
            </a:r>
            <a:r>
              <a:rPr lang="en-US" sz="2800" dirty="0" smtClean="0">
                <a:latin typeface="Tahoma" panose="020B0604030504040204" pitchFamily="34" charset="0"/>
                <a:ea typeface="Tahoma" panose="020B0604030504040204" pitchFamily="34" charset="0"/>
                <a:cs typeface="Tahoma" panose="020B0604030504040204" pitchFamily="34" charset="0"/>
              </a:rPr>
              <a:t>.</a:t>
            </a:r>
            <a:endParaRPr lang="vi-VN" sz="2800" dirty="0"/>
          </a:p>
        </p:txBody>
      </p:sp>
      <p:pic>
        <p:nvPicPr>
          <p:cNvPr id="5" name="Chỗ dành sẵn cho Nội dung 4">
            <a:extLst>
              <a:ext uri="{FF2B5EF4-FFF2-40B4-BE49-F238E27FC236}">
                <a16:creationId xmlns="" xmlns:a16="http://schemas.microsoft.com/office/drawing/2014/main" id="{50366706-770F-444D-AE06-9B5D522F60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79588" y="2141838"/>
            <a:ext cx="8707395" cy="4716162"/>
          </a:xfrm>
        </p:spPr>
      </p:pic>
    </p:spTree>
    <p:extLst>
      <p:ext uri="{BB962C8B-B14F-4D97-AF65-F5344CB8AC3E}">
        <p14:creationId xmlns:p14="http://schemas.microsoft.com/office/powerpoint/2010/main" val="30874563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1077218"/>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3</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smtClean="0">
                <a:solidFill>
                  <a:srgbClr val="FF0000"/>
                </a:solidFill>
                <a:latin typeface="+mj-lt"/>
              </a:rPr>
              <a:t>N</a:t>
            </a:r>
            <a:r>
              <a:rPr lang="en-US" sz="3200" b="1" dirty="0" err="1" smtClean="0">
                <a:solidFill>
                  <a:srgbClr val="FF0000"/>
                </a:solidFill>
                <a:latin typeface="+mj-lt"/>
              </a:rPr>
              <a:t>guyên</a:t>
            </a:r>
            <a:r>
              <a:rPr lang="en-US" sz="3200" b="1" dirty="0" smtClean="0">
                <a:solidFill>
                  <a:srgbClr val="FF0000"/>
                </a:solidFill>
                <a:latin typeface="+mj-lt"/>
              </a:rPr>
              <a:t> </a:t>
            </a:r>
            <a:r>
              <a:rPr lang="en-US" sz="3200" b="1" dirty="0" err="1" smtClean="0">
                <a:solidFill>
                  <a:srgbClr val="FF0000"/>
                </a:solidFill>
                <a:latin typeface="+mj-lt"/>
              </a:rPr>
              <a:t>nhân</a:t>
            </a:r>
            <a:r>
              <a:rPr lang="en-US" sz="3200" b="1" dirty="0" smtClean="0">
                <a:solidFill>
                  <a:srgbClr val="FF0000"/>
                </a:solidFill>
                <a:latin typeface="+mj-lt"/>
              </a:rPr>
              <a:t> </a:t>
            </a:r>
            <a:r>
              <a:rPr lang="en-US" sz="3200" b="1" dirty="0" err="1" smtClean="0">
                <a:solidFill>
                  <a:srgbClr val="FF0000"/>
                </a:solidFill>
                <a:latin typeface="+mj-lt"/>
              </a:rPr>
              <a:t>gây</a:t>
            </a:r>
            <a:r>
              <a:rPr lang="en-US" sz="3200" b="1" dirty="0" smtClean="0">
                <a:solidFill>
                  <a:srgbClr val="FF0000"/>
                </a:solidFill>
                <a:latin typeface="+mj-lt"/>
              </a:rPr>
              <a:t> </a:t>
            </a:r>
            <a:r>
              <a:rPr lang="en-US" sz="3200" b="1" dirty="0" err="1" smtClean="0">
                <a:solidFill>
                  <a:srgbClr val="FF0000"/>
                </a:solidFill>
                <a:latin typeface="+mj-lt"/>
              </a:rPr>
              <a:t>ra</a:t>
            </a:r>
            <a:r>
              <a:rPr lang="en-US" sz="3200" b="1" dirty="0" smtClean="0">
                <a:solidFill>
                  <a:srgbClr val="FF0000"/>
                </a:solidFill>
                <a:latin typeface="+mj-lt"/>
              </a:rPr>
              <a:t> tai </a:t>
            </a:r>
            <a:r>
              <a:rPr lang="en-US" sz="3200" b="1" dirty="0" err="1" smtClean="0">
                <a:solidFill>
                  <a:srgbClr val="FF0000"/>
                </a:solidFill>
                <a:latin typeface="+mj-lt"/>
              </a:rPr>
              <a:t>nạn</a:t>
            </a:r>
            <a:r>
              <a:rPr lang="en-US" sz="3200" b="1" dirty="0">
                <a:solidFill>
                  <a:srgbClr val="FF0000"/>
                </a:solidFill>
              </a:rPr>
              <a:t>, BP </a:t>
            </a:r>
            <a:r>
              <a:rPr lang="en-US" sz="3200" b="1" dirty="0" err="1">
                <a:solidFill>
                  <a:srgbClr val="FF0000"/>
                </a:solidFill>
              </a:rPr>
              <a:t>khắc</a:t>
            </a:r>
            <a:r>
              <a:rPr lang="en-US" sz="3200" b="1" dirty="0">
                <a:solidFill>
                  <a:srgbClr val="FF0000"/>
                </a:solidFill>
              </a:rPr>
              <a:t> </a:t>
            </a:r>
            <a:r>
              <a:rPr lang="en-US" sz="3200" b="1" dirty="0" err="1">
                <a:solidFill>
                  <a:srgbClr val="FF0000"/>
                </a:solidFill>
              </a:rPr>
              <a:t>phục</a:t>
            </a:r>
            <a:endParaRPr lang="en-US" sz="3200" b="1" dirty="0">
              <a:solidFill>
                <a:srgbClr val="008000"/>
              </a:solidFill>
              <a:ea typeface="Tahoma" panose="020B0604030504040204" pitchFamily="34" charset="0"/>
              <a:cs typeface="Tahoma" panose="020B0604030504040204" pitchFamily="34" charset="0"/>
            </a:endParaRPr>
          </a:p>
          <a:p>
            <a:pPr algn="ctr" defTabSz="457200"/>
            <a:endParaRPr lang="en-US" sz="3200" b="1" dirty="0">
              <a:solidFill>
                <a:srgbClr val="008000"/>
              </a:solidFill>
              <a:latin typeface="+mj-lt"/>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954107"/>
          </a:xfrm>
          <a:prstGeom prst="rect">
            <a:avLst/>
          </a:prstGeom>
          <a:noFill/>
        </p:spPr>
        <p:txBody>
          <a:bodyPr wrap="square" rtlCol="0">
            <a:spAutoFit/>
          </a:bodyPr>
          <a:lstStyle/>
          <a:p>
            <a:pPr fontAlgn="base"/>
            <a:r>
              <a:rPr lang="en-US" sz="2800" dirty="0" smtClean="0">
                <a:latin typeface="Tahoma" panose="020B0604030504040204" pitchFamily="34" charset="0"/>
                <a:ea typeface="Tahoma" panose="020B0604030504040204" pitchFamily="34" charset="0"/>
                <a:cs typeface="Tahoma" panose="020B0604030504040204" pitchFamily="34" charset="0"/>
              </a:rPr>
              <a:t>6. </a:t>
            </a:r>
            <a:r>
              <a:rPr lang="en-US" sz="2800" dirty="0" err="1" smtClean="0">
                <a:latin typeface="Tahoma" panose="020B0604030504040204" pitchFamily="34" charset="0"/>
                <a:ea typeface="Tahoma" panose="020B0604030504040204" pitchFamily="34" charset="0"/>
                <a:cs typeface="Tahoma" panose="020B0604030504040204" pitchFamily="34" charset="0"/>
              </a:rPr>
              <a:t>Ngoài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ra</a:t>
            </a:r>
            <a:r>
              <a:rPr lang="en-US" sz="2800" dirty="0" smtClean="0">
                <a:latin typeface="Tahoma" panose="020B0604030504040204" pitchFamily="34" charset="0"/>
                <a:ea typeface="Tahoma" panose="020B0604030504040204" pitchFamily="34" charset="0"/>
                <a:cs typeface="Tahoma" panose="020B0604030504040204" pitchFamily="34" charset="0"/>
              </a:rPr>
              <a:t> do </a:t>
            </a:r>
            <a:r>
              <a:rPr lang="en-US" sz="2800" dirty="0" err="1" smtClean="0">
                <a:latin typeface="Tahoma" panose="020B0604030504040204" pitchFamily="34" charset="0"/>
                <a:ea typeface="Tahoma" panose="020B0604030504040204" pitchFamily="34" charset="0"/>
                <a:cs typeface="Tahoma" panose="020B0604030504040204" pitchFamily="34" charset="0"/>
              </a:rPr>
              <a:t>va</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đập</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với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phôi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liệu</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trong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lúc</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gia</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công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bỏng</a:t>
            </a:r>
            <a:r>
              <a:rPr lang="en-US" sz="2800" dirty="0">
                <a:latin typeface="Tahoma" panose="020B0604030504040204" pitchFamily="34" charset="0"/>
                <a:ea typeface="Tahoma" panose="020B0604030504040204" pitchFamily="34" charset="0"/>
                <a:cs typeface="Tahoma" panose="020B0604030504040204" pitchFamily="34" charset="0"/>
              </a:rPr>
              <a:t> do </a:t>
            </a:r>
            <a:r>
              <a:rPr lang="en-US" sz="2800" dirty="0" err="1">
                <a:latin typeface="Tahoma" panose="020B0604030504040204" pitchFamily="34" charset="0"/>
                <a:ea typeface="Tahoma" panose="020B0604030504040204" pitchFamily="34" charset="0"/>
                <a:cs typeface="Tahoma" panose="020B0604030504040204" pitchFamily="34" charset="0"/>
              </a:rPr>
              <a:t>phoi</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hút</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bụi</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kim</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loại</a:t>
            </a:r>
            <a:r>
              <a:rPr lang="en-US" sz="2800" dirty="0">
                <a:latin typeface="Tahoma" panose="020B0604030504040204" pitchFamily="34" charset="0"/>
                <a:ea typeface="Tahoma" panose="020B0604030504040204" pitchFamily="34" charset="0"/>
                <a:cs typeface="Tahoma" panose="020B0604030504040204" pitchFamily="34" charset="0"/>
              </a:rPr>
              <a:t>, …</a:t>
            </a:r>
            <a:r>
              <a:rPr lang="vi-VN" sz="2800" dirty="0" smtClean="0">
                <a:latin typeface="Tahoma" panose="020B0604030504040204" pitchFamily="34" charset="0"/>
                <a:ea typeface="Tahoma" panose="020B0604030504040204" pitchFamily="34" charset="0"/>
                <a:cs typeface="Tahoma" panose="020B0604030504040204" pitchFamily="34" charset="0"/>
              </a:rPr>
              <a:t>.</a:t>
            </a:r>
            <a:endParaRPr lang="vi-VN" sz="2800" dirty="0"/>
          </a:p>
        </p:txBody>
      </p:sp>
      <p:pic>
        <p:nvPicPr>
          <p:cNvPr id="5" name="Picture 2" descr="C:\Users\Administrator.PC\Desktop\TH118_maytien_KOSHA.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91266" y="2166552"/>
            <a:ext cx="8732108" cy="4613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73709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rgbClr val="FF0000"/>
                </a:solidFill>
              </a:rPr>
              <a:t>An toàn khi sử dụng máy tiện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568411" y="1135847"/>
            <a:ext cx="11104605" cy="5262979"/>
          </a:xfrm>
          <a:prstGeom prst="rect">
            <a:avLst/>
          </a:prstGeom>
          <a:noFill/>
        </p:spPr>
        <p:txBody>
          <a:bodyPr wrap="square" rtlCol="0">
            <a:spAutoFit/>
          </a:bodyPr>
          <a:lstStyle/>
          <a:p>
            <a:pPr algn="just"/>
            <a:r>
              <a:rPr lang="vi-VN" sz="2800" dirty="0"/>
              <a:t>1. Phải mặc quần áo bảo hộ lao động gọn gàng đi </a:t>
            </a:r>
            <a:r>
              <a:rPr lang="vi-VN" sz="2800" dirty="0" smtClean="0"/>
              <a:t>giày, </a:t>
            </a:r>
            <a:r>
              <a:rPr lang="vi-VN" sz="2800" dirty="0"/>
              <a:t>nữ tóc dài phải cuốn gọn gàng và cho vào trong mũ bảo hộ.</a:t>
            </a:r>
          </a:p>
          <a:p>
            <a:pPr algn="just"/>
            <a:r>
              <a:rPr lang="vi-VN" sz="2800" dirty="0"/>
              <a:t>2. Kiểm tra an toàn điện như máy đã tiếp đất chưa, đèn chiếu sáng chỗ gia công. </a:t>
            </a:r>
          </a:p>
          <a:p>
            <a:pPr algn="just"/>
            <a:r>
              <a:rPr lang="vi-VN" sz="2800" dirty="0"/>
              <a:t>3. Kiểm tra tình trạng của máy ở chế độ chạy không tải.</a:t>
            </a:r>
          </a:p>
          <a:p>
            <a:pPr algn="just"/>
            <a:r>
              <a:rPr lang="vi-VN" sz="2800" dirty="0"/>
              <a:t>4. Sắp xếp lại vị trí làm việc, kiểm tra lại dụng cụ gá lắp, dụng cụ cắt, dụng cụ đo, chi tiết kẹp chặt. </a:t>
            </a:r>
          </a:p>
          <a:p>
            <a:pPr algn="just"/>
            <a:r>
              <a:rPr lang="vi-VN" sz="2800" dirty="0"/>
              <a:t>5. Khi chi tiết gia công có khối lượng lớn hơn 20kg cần phải dùng cơ cấu nâng hạ</a:t>
            </a:r>
            <a:r>
              <a:rPr lang="vi-VN" sz="2800" dirty="0" smtClean="0"/>
              <a:t>.</a:t>
            </a:r>
            <a:endParaRPr lang="en-US" sz="2800" dirty="0" smtClean="0"/>
          </a:p>
          <a:p>
            <a:r>
              <a:rPr lang="vi-VN" sz="2800" dirty="0"/>
              <a:t>6. Khi mài dao không mài ở mặt đầu của đá mài, không để độ hở giữa bệ tỳ và đá mài quá lớn, không nên ấn dao quá mạnh vào đá, phả dùng kính hoặc tấm kính che an toàn. </a:t>
            </a:r>
            <a:r>
              <a:rPr lang="vi-VN" sz="2800" dirty="0" smtClean="0"/>
              <a:t> </a:t>
            </a:r>
            <a:endParaRPr lang="vi-VN" sz="2800" dirty="0"/>
          </a:p>
        </p:txBody>
      </p:sp>
    </p:spTree>
    <p:extLst>
      <p:ext uri="{BB962C8B-B14F-4D97-AF65-F5344CB8AC3E}">
        <p14:creationId xmlns:p14="http://schemas.microsoft.com/office/powerpoint/2010/main" val="30641516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rgbClr val="FF0000"/>
                </a:solidFill>
              </a:rPr>
              <a:t>An toàn khi sử dụng máy tiện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262979"/>
          </a:xfrm>
          <a:prstGeom prst="rect">
            <a:avLst/>
          </a:prstGeom>
          <a:noFill/>
        </p:spPr>
        <p:txBody>
          <a:bodyPr wrap="square" rtlCol="0">
            <a:spAutoFit/>
          </a:bodyPr>
          <a:lstStyle/>
          <a:p>
            <a:pPr algn="just"/>
            <a:r>
              <a:rPr lang="vi-VN" sz="2800" dirty="0"/>
              <a:t>7. Không deo găng tay hoặc bao tay khi làm việc, nếu ngón tay bị dau phải băng lại và đeo găng cao su mỏng.</a:t>
            </a:r>
          </a:p>
          <a:p>
            <a:pPr algn="just"/>
            <a:r>
              <a:rPr lang="vi-VN" sz="2800" dirty="0" smtClean="0"/>
              <a:t>8</a:t>
            </a:r>
            <a:r>
              <a:rPr lang="vi-VN" sz="2800" dirty="0"/>
              <a:t>. Không để dung dịch trơn nguội hoặc dầu bôi trơn văng ra nền xung quanh chỗ làm việc.</a:t>
            </a:r>
          </a:p>
          <a:p>
            <a:pPr algn="just" fontAlgn="base"/>
            <a:r>
              <a:rPr lang="vi-VN" sz="2800" dirty="0"/>
              <a:t>9. Sau khi thực hiện xong công việc của mình sinh viên có thể nghỉ ngơi tại chỗ theo quy định của ban</a:t>
            </a:r>
            <a:r>
              <a:rPr lang="vi-VN" sz="2800" dirty="0" smtClean="0"/>
              <a:t>.</a:t>
            </a:r>
            <a:endParaRPr lang="en-US" sz="2800" dirty="0" smtClean="0"/>
          </a:p>
          <a:p>
            <a:pPr algn="just"/>
            <a:r>
              <a:rPr lang="vi-VN" sz="2800" dirty="0"/>
              <a:t>10. Kẹp chặt phôi cẩn thận, không để chìa khoá mâm cặp trên mâm cặp sau khi kẹp và tháo phôi. </a:t>
            </a:r>
          </a:p>
          <a:p>
            <a:pPr algn="just"/>
            <a:r>
              <a:rPr lang="vi-VN" sz="2800" dirty="0"/>
              <a:t>11. Sau khi kẹp chặt phôi không cho phép các chấu kẹp nhô ra khỏi đường kính ngoài của mâm cặp vượt quá 1/3 chiều dài của chấu. Khi các chấu kẹp nhô ra quá lớn thì phải thay chấu kẹp (nếu chấu kẹp thuận thì phải thay bằng chấu kẹp ngược).</a:t>
            </a:r>
          </a:p>
        </p:txBody>
      </p:sp>
    </p:spTree>
    <p:extLst>
      <p:ext uri="{BB962C8B-B14F-4D97-AF65-F5344CB8AC3E}">
        <p14:creationId xmlns:p14="http://schemas.microsoft.com/office/powerpoint/2010/main" val="1041050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rgbClr val="FF0000"/>
                </a:solidFill>
              </a:rPr>
              <a:t>An toàn khi sử dụng máy tiện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262979"/>
          </a:xfrm>
          <a:prstGeom prst="rect">
            <a:avLst/>
          </a:prstGeom>
          <a:noFill/>
        </p:spPr>
        <p:txBody>
          <a:bodyPr wrap="square" rtlCol="0">
            <a:spAutoFit/>
          </a:bodyPr>
          <a:lstStyle/>
          <a:p>
            <a:pPr algn="just" fontAlgn="base"/>
            <a:r>
              <a:rPr lang="vi-VN" sz="2800" dirty="0"/>
              <a:t>12. Khi gia công vật liệu dẻo có phoi dây cần phải dùng cơ cấu bẻ phoi để tránh phoi quấn vào chi tiết gia công. Khi phoi quấn vào chi tiết gia công hoặc dao không được dùng tay tách phoi mà phải dùng cây móc phoi chuyên </a:t>
            </a:r>
            <a:r>
              <a:rPr lang="vi-VN" sz="2800" dirty="0" smtClean="0"/>
              <a:t>dụng</a:t>
            </a:r>
            <a:endParaRPr lang="en-US" sz="2800" dirty="0" smtClean="0"/>
          </a:p>
          <a:p>
            <a:pPr algn="just"/>
            <a:r>
              <a:rPr lang="vi-VN" sz="2800" dirty="0"/>
              <a:t>13. Khi gia công vật liệu giòn phoi vụn phải dùng tấm chắn bảo vệ trong suốt hoặc đeo kính bảo hộ lao động.</a:t>
            </a:r>
          </a:p>
          <a:p>
            <a:pPr algn="just"/>
            <a:r>
              <a:rPr lang="vi-VN" sz="2800" dirty="0"/>
              <a:t>14. Không được rời khỏi vị trí làm việc khi máy đang chạy. </a:t>
            </a:r>
          </a:p>
          <a:p>
            <a:pPr algn="just"/>
            <a:r>
              <a:rPr lang="vi-VN" sz="2800" dirty="0"/>
              <a:t>15. Dừng máy, điều chỉnh các càng gạt về vị trí an toàn, ngắt điện khỏi máy, dùng chổi quét dọn phoi ở ổ dao và băng máy, dùng giẻ sạch để lau sạch các dụng cụ đo, dụng cụ cắt và để vào tủ đúng vị trí đã quy định. Sắp xếp gọn gàng các chi tiết đã gia công.</a:t>
            </a:r>
          </a:p>
        </p:txBody>
      </p:sp>
    </p:spTree>
    <p:extLst>
      <p:ext uri="{BB962C8B-B14F-4D97-AF65-F5344CB8AC3E}">
        <p14:creationId xmlns:p14="http://schemas.microsoft.com/office/powerpoint/2010/main" val="41457469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187866" y="226841"/>
            <a:ext cx="7161376" cy="584775"/>
          </a:xfrm>
          <a:prstGeom prst="rect">
            <a:avLst/>
          </a:prstGeom>
          <a:noFill/>
        </p:spPr>
        <p:txBody>
          <a:bodyPr wrap="square" rtlCol="0">
            <a:spAutoFit/>
          </a:bodyPr>
          <a:lstStyle/>
          <a:p>
            <a:pPr algn="ctr" defTabSz="457200"/>
            <a:r>
              <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Ứng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phó</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tình</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huống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khẩn</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cấp</a:t>
            </a:r>
            <a:endPar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7 vật dụng không thể thiếu khi đi du lịch | Việt Nam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203493"/>
            <a:ext cx="7620000" cy="5524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49645" y="2026751"/>
            <a:ext cx="5074148" cy="1938992"/>
          </a:xfrm>
          <a:prstGeom prst="rect">
            <a:avLst/>
          </a:prstGeom>
          <a:noFill/>
        </p:spPr>
        <p:txBody>
          <a:bodyPr wrap="square" rtlCol="0">
            <a:spAutoFit/>
          </a:bodyPr>
          <a:lstStyle/>
          <a:p>
            <a:pPr algn="just"/>
            <a:r>
              <a:rPr lang="en-US" sz="2400" b="1" i="1" smtClean="0">
                <a:solidFill>
                  <a:srgbClr val="0000FF"/>
                </a:solidFill>
                <a:latin typeface="Tahoma" panose="020B0604030504040204" pitchFamily="34" charset="0"/>
                <a:ea typeface="Tahoma" panose="020B0604030504040204" pitchFamily="34" charset="0"/>
                <a:cs typeface="Tahoma" panose="020B0604030504040204" pitchFamily="34" charset="0"/>
              </a:rPr>
              <a:t>Khi làm việc phải chuẩn bị đầy đủ các phương án để đảm bảo ATLĐ. Tuy nhiên cần có dụng cụ y tế cần thiết khi xảy ra sự cố khẩn cấp ngoài ý muốn.</a:t>
            </a:r>
            <a:endParaRPr lang="en-US" sz="2400" b="1" i="1">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169801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pic>
        <p:nvPicPr>
          <p:cNvPr id="6150" name="Picture 6" descr="Cơ thể người biến đổi như thế nào khi bị điện giật? - Quantrimang.com"/>
          <p:cNvPicPr>
            <a:picLocks noChangeAspect="1" noChangeArrowheads="1"/>
          </p:cNvPicPr>
          <p:nvPr/>
        </p:nvPicPr>
        <p:blipFill rotWithShape="1">
          <a:blip r:embed="rId2">
            <a:extLst>
              <a:ext uri="{28A0092B-C50C-407E-A947-70E740481C1C}">
                <a14:useLocalDpi xmlns:a14="http://schemas.microsoft.com/office/drawing/2010/main" val="0"/>
              </a:ext>
            </a:extLst>
          </a:blip>
          <a:srcRect t="10283" b="54589"/>
          <a:stretch/>
        </p:blipFill>
        <p:spPr bwMode="auto">
          <a:xfrm>
            <a:off x="377330" y="2105298"/>
            <a:ext cx="5244819" cy="40923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85275" y="2345502"/>
            <a:ext cx="6355222" cy="4247317"/>
          </a:xfrm>
          <a:prstGeom prst="rect">
            <a:avLst/>
          </a:prstGeom>
        </p:spPr>
        <p:txBody>
          <a:bodyPr wrap="square">
            <a:spAutoFit/>
          </a:bodyPr>
          <a:lstStyle/>
          <a:p>
            <a:pPr marL="342900" indent="-342900" algn="just" fontAlgn="base">
              <a:buFont typeface="Wingdings" panose="05000000000000000000" pitchFamily="2" charset="2"/>
              <a:buChar char="ü"/>
            </a:pPr>
            <a:r>
              <a:rPr lang="vi-VN" smtClean="0">
                <a:solidFill>
                  <a:srgbClr val="111111"/>
                </a:solidFill>
                <a:latin typeface="Arial" panose="020B0604020202020204" pitchFamily="34" charset="0"/>
              </a:rPr>
              <a:t>Nếu </a:t>
            </a:r>
            <a:r>
              <a:rPr lang="vi-VN">
                <a:solidFill>
                  <a:srgbClr val="111111"/>
                </a:solidFill>
                <a:latin typeface="Arial" panose="020B0604020202020204" pitchFamily="34" charset="0"/>
              </a:rPr>
              <a:t>nạn nhân chỉ bị hôn mê trong giây lát, tim còn đập, thở yếu thì phải để nạn nhân ra chỗ thoáng khí, yên tĩnh chăm sóc cho hồi tỉnh. Sau đó</a:t>
            </a:r>
            <a:r>
              <a:rPr lang="vi-VN" smtClean="0">
                <a:solidFill>
                  <a:srgbClr val="111111"/>
                </a:solidFill>
                <a:latin typeface="Arial" panose="020B0604020202020204" pitchFamily="34" charset="0"/>
              </a:rPr>
              <a:t>, đưa </a:t>
            </a:r>
            <a:r>
              <a:rPr lang="vi-VN">
                <a:solidFill>
                  <a:srgbClr val="111111"/>
                </a:solidFill>
                <a:latin typeface="Arial" panose="020B0604020202020204" pitchFamily="34" charset="0"/>
              </a:rPr>
              <a:t>đến cơ quan y tế gần nhất để theo dõi chăm sóc</a:t>
            </a:r>
            <a:r>
              <a:rPr lang="vi-VN" smtClean="0">
                <a:solidFill>
                  <a:srgbClr val="111111"/>
                </a:solidFill>
                <a:latin typeface="Arial" panose="020B0604020202020204" pitchFamily="34" charset="0"/>
              </a:rPr>
              <a:t>.</a:t>
            </a:r>
            <a:endParaRPr lang="en-US" smtClean="0">
              <a:solidFill>
                <a:srgbClr val="111111"/>
              </a:solidFill>
              <a:latin typeface="Arial" panose="020B0604020202020204" pitchFamily="34" charset="0"/>
            </a:endParaRPr>
          </a:p>
          <a:p>
            <a:pPr marL="342900" indent="-342900" algn="just" fontAlgn="base">
              <a:buFont typeface="Wingdings" panose="05000000000000000000" pitchFamily="2" charset="2"/>
              <a:buChar char="ü"/>
            </a:pPr>
            <a:endParaRPr lang="vi-VN">
              <a:solidFill>
                <a:srgbClr val="111111"/>
              </a:solidFill>
              <a:latin typeface="Arial" panose="020B0604020202020204" pitchFamily="34" charset="0"/>
            </a:endParaRPr>
          </a:p>
          <a:p>
            <a:pPr marL="342900" indent="-342900" algn="just" fontAlgn="base">
              <a:buFont typeface="Wingdings" panose="05000000000000000000" pitchFamily="2" charset="2"/>
              <a:buChar char="ü"/>
            </a:pPr>
            <a:r>
              <a:rPr lang="vi-VN" smtClean="0">
                <a:solidFill>
                  <a:srgbClr val="111111"/>
                </a:solidFill>
                <a:latin typeface="Arial" panose="020B0604020202020204" pitchFamily="34" charset="0"/>
              </a:rPr>
              <a:t>Nếu </a:t>
            </a:r>
            <a:r>
              <a:rPr lang="vi-VN">
                <a:solidFill>
                  <a:srgbClr val="111111"/>
                </a:solidFill>
                <a:latin typeface="Arial" panose="020B0604020202020204" pitchFamily="34" charset="0"/>
              </a:rPr>
              <a:t>nạn nhân vẫn còn thở nhẹ, tim đập yếu thì đặt nạn nhân nơi thoáng khí, yên tĩnh (trời rét phải đặt ở nơi kín gió), nới rộng quần, áo, thắt lưng, moi rớt rãi trong mồm, đặt nạn nhân về tư thế nằm nghiêng, ma sát toàn thân cho nóng lên và mời y, bác sỹ đến để chăm sóc</a:t>
            </a:r>
            <a:r>
              <a:rPr lang="vi-VN" smtClean="0">
                <a:solidFill>
                  <a:srgbClr val="111111"/>
                </a:solidFill>
                <a:latin typeface="Arial" panose="020B0604020202020204" pitchFamily="34" charset="0"/>
              </a:rPr>
              <a:t>.</a:t>
            </a:r>
            <a:endParaRPr lang="en-US" smtClean="0">
              <a:solidFill>
                <a:srgbClr val="111111"/>
              </a:solidFill>
              <a:latin typeface="Arial" panose="020B0604020202020204" pitchFamily="34" charset="0"/>
            </a:endParaRPr>
          </a:p>
          <a:p>
            <a:pPr marL="342900" indent="-342900" algn="just" fontAlgn="base">
              <a:buFont typeface="Wingdings" panose="05000000000000000000" pitchFamily="2" charset="2"/>
              <a:buChar char="ü"/>
            </a:pPr>
            <a:endParaRPr lang="vi-VN">
              <a:solidFill>
                <a:srgbClr val="111111"/>
              </a:solidFill>
              <a:latin typeface="Arial" panose="020B0604020202020204" pitchFamily="34" charset="0"/>
            </a:endParaRPr>
          </a:p>
          <a:p>
            <a:pPr marL="342900" indent="-342900" algn="just" fontAlgn="base">
              <a:buFont typeface="Wingdings" panose="05000000000000000000" pitchFamily="2" charset="2"/>
              <a:buChar char="ü"/>
            </a:pPr>
            <a:r>
              <a:rPr lang="vi-VN" smtClean="0">
                <a:solidFill>
                  <a:srgbClr val="111111"/>
                </a:solidFill>
                <a:latin typeface="Arial" panose="020B0604020202020204" pitchFamily="34" charset="0"/>
              </a:rPr>
              <a:t>Nếu </a:t>
            </a:r>
            <a:r>
              <a:rPr lang="vi-VN">
                <a:solidFill>
                  <a:srgbClr val="111111"/>
                </a:solidFill>
                <a:latin typeface="Arial" panose="020B0604020202020204" pitchFamily="34" charset="0"/>
              </a:rPr>
              <a:t>tim nạn nhân ngừng đập, toàn thân co giật giống như chết thì </a:t>
            </a:r>
            <a:r>
              <a:rPr lang="en-US" smtClean="0">
                <a:solidFill>
                  <a:srgbClr val="111111"/>
                </a:solidFill>
                <a:latin typeface="Arial" panose="020B0604020202020204" pitchFamily="34" charset="0"/>
              </a:rPr>
              <a:t>t</a:t>
            </a:r>
            <a:r>
              <a:rPr lang="vi-VN" smtClean="0">
                <a:solidFill>
                  <a:srgbClr val="111111"/>
                </a:solidFill>
                <a:latin typeface="Arial" panose="020B0604020202020204" pitchFamily="34" charset="0"/>
              </a:rPr>
              <a:t>iến </a:t>
            </a:r>
            <a:r>
              <a:rPr lang="vi-VN">
                <a:solidFill>
                  <a:srgbClr val="111111"/>
                </a:solidFill>
                <a:latin typeface="Arial" panose="020B0604020202020204" pitchFamily="34" charset="0"/>
              </a:rPr>
              <a:t>hành làm hô hấp nhân tạo, hà hơi thổi ngạt ngay, phải làm liên tục, kiên trì cho đến khi có ý kiến của y, bác sỹ quyết định mới thôi.</a:t>
            </a:r>
            <a:endParaRPr lang="vi-VN" b="0" i="0">
              <a:solidFill>
                <a:srgbClr val="111111"/>
              </a:solidFill>
              <a:effectLst/>
              <a:latin typeface="Arial" panose="020B0604020202020204" pitchFamily="34" charset="0"/>
            </a:endParaRPr>
          </a:p>
        </p:txBody>
      </p:sp>
      <p:sp>
        <p:nvSpPr>
          <p:cNvPr id="3" name="Rectangle 2"/>
          <p:cNvSpPr/>
          <p:nvPr/>
        </p:nvSpPr>
        <p:spPr>
          <a:xfrm>
            <a:off x="4900240" y="1591042"/>
            <a:ext cx="6971891" cy="646331"/>
          </a:xfrm>
          <a:prstGeom prst="rect">
            <a:avLst/>
          </a:prstGeom>
        </p:spPr>
        <p:txBody>
          <a:bodyPr wrap="square">
            <a:spAutoFit/>
          </a:bodyPr>
          <a:lstStyle/>
          <a:p>
            <a:pPr algn="just" fontAlgn="base"/>
            <a:r>
              <a:rPr lang="vi-VN" b="1">
                <a:solidFill>
                  <a:srgbClr val="111111"/>
                </a:solidFill>
              </a:rPr>
              <a:t>Ngay sau khi nạn nhân được tách khỏi </a:t>
            </a:r>
            <a:r>
              <a:rPr lang="vi-VN" b="1" smtClean="0">
                <a:solidFill>
                  <a:srgbClr val="111111"/>
                </a:solidFill>
              </a:rPr>
              <a:t>mạ</a:t>
            </a:r>
            <a:r>
              <a:rPr lang="en-US" b="1" smtClean="0">
                <a:solidFill>
                  <a:srgbClr val="111111"/>
                </a:solidFill>
              </a:rPr>
              <a:t>ng</a:t>
            </a:r>
            <a:r>
              <a:rPr lang="vi-VN" b="1" smtClean="0">
                <a:solidFill>
                  <a:srgbClr val="111111"/>
                </a:solidFill>
              </a:rPr>
              <a:t> điện</a:t>
            </a:r>
            <a:r>
              <a:rPr lang="en-US" b="1" smtClean="0">
                <a:solidFill>
                  <a:srgbClr val="111111"/>
                </a:solidFill>
              </a:rPr>
              <a:t>,</a:t>
            </a:r>
            <a:r>
              <a:rPr lang="vi-VN" b="1" smtClean="0">
                <a:solidFill>
                  <a:srgbClr val="111111"/>
                </a:solidFill>
              </a:rPr>
              <a:t> </a:t>
            </a:r>
            <a:r>
              <a:rPr lang="en-US" b="1" smtClean="0">
                <a:solidFill>
                  <a:srgbClr val="111111"/>
                </a:solidFill>
                <a:latin typeface="Tahoma" panose="020B0604030504040204" pitchFamily="34" charset="0"/>
                <a:ea typeface="Tahoma" panose="020B0604030504040204" pitchFamily="34" charset="0"/>
                <a:cs typeface="Tahoma" panose="020B0604030504040204" pitchFamily="34" charset="0"/>
              </a:rPr>
              <a:t>tùy</a:t>
            </a:r>
            <a:r>
              <a:rPr lang="vi-VN" b="1" smtClean="0">
                <a:solidFill>
                  <a:srgbClr val="111111"/>
                </a:solidFill>
              </a:rPr>
              <a:t> </a:t>
            </a:r>
            <a:r>
              <a:rPr lang="vi-VN" b="1">
                <a:solidFill>
                  <a:srgbClr val="111111"/>
                </a:solidFill>
              </a:rPr>
              <a:t>vào tình trạng của nạn nhân để xử lý cho thích hợp:</a:t>
            </a:r>
          </a:p>
        </p:txBody>
      </p:sp>
      <p:sp>
        <p:nvSpPr>
          <p:cNvPr id="9" name="TextBox 8"/>
          <p:cNvSpPr txBox="1"/>
          <p:nvPr/>
        </p:nvSpPr>
        <p:spPr>
          <a:xfrm>
            <a:off x="1044568" y="944699"/>
            <a:ext cx="7161376" cy="523220"/>
          </a:xfrm>
          <a:prstGeom prst="rect">
            <a:avLst/>
          </a:prstGeom>
          <a:noFill/>
        </p:spPr>
        <p:txBody>
          <a:bodyPr wrap="square" rtlCol="0">
            <a:spAutoFit/>
          </a:bodyPr>
          <a:lstStyle/>
          <a:p>
            <a:pPr algn="ctr" defTabSz="457200"/>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Sơ</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cứu</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khi</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có</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tai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nạn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điện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giật</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1187866" y="226841"/>
            <a:ext cx="7161376" cy="584775"/>
          </a:xfrm>
          <a:prstGeom prst="rect">
            <a:avLst/>
          </a:prstGeom>
          <a:noFill/>
        </p:spPr>
        <p:txBody>
          <a:bodyPr wrap="square" rtlCol="0">
            <a:spAutoFit/>
          </a:bodyPr>
          <a:lstStyle/>
          <a:p>
            <a:pPr algn="ctr" defTabSz="457200"/>
            <a:r>
              <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Ứng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phó</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tình</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huống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khẩn</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cấp</a:t>
            </a:r>
            <a:endPar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812708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451402" y="914400"/>
            <a:ext cx="7748015" cy="523220"/>
          </a:xfrm>
          <a:prstGeom prst="rect">
            <a:avLst/>
          </a:prstGeom>
          <a:noFill/>
        </p:spPr>
        <p:txBody>
          <a:bodyPr wrap="square" rtlCol="0">
            <a:spAutoFit/>
          </a:bodyPr>
          <a:lstStyle/>
          <a:p>
            <a:pPr algn="ctr" defTabSz="457200"/>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.2</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Các</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bước</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tiến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hành</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hô</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hấp</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nhân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tạo</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Sơ cứu nạn nhân TNGT thế nào cho đúng cách?"/>
          <p:cNvPicPr>
            <a:picLocks noChangeAspect="1" noChangeArrowheads="1"/>
          </p:cNvPicPr>
          <p:nvPr/>
        </p:nvPicPr>
        <p:blipFill rotWithShape="1">
          <a:blip r:embed="rId2">
            <a:extLst>
              <a:ext uri="{28A0092B-C50C-407E-A947-70E740481C1C}">
                <a14:useLocalDpi xmlns:a14="http://schemas.microsoft.com/office/drawing/2010/main" val="0"/>
              </a:ext>
            </a:extLst>
          </a:blip>
          <a:srcRect l="-280" t="69123" r="280" b="466"/>
          <a:stretch/>
        </p:blipFill>
        <p:spPr bwMode="auto">
          <a:xfrm>
            <a:off x="1745672" y="1474564"/>
            <a:ext cx="9451476" cy="51871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7866" y="226841"/>
            <a:ext cx="7161376" cy="584775"/>
          </a:xfrm>
          <a:prstGeom prst="rect">
            <a:avLst/>
          </a:prstGeom>
          <a:noFill/>
        </p:spPr>
        <p:txBody>
          <a:bodyPr wrap="square" rtlCol="0">
            <a:spAutoFit/>
          </a:bodyPr>
          <a:lstStyle/>
          <a:p>
            <a:pPr algn="ctr" defTabSz="457200"/>
            <a:r>
              <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Ứng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phó</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tình</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huống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khẩn</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cấp</a:t>
            </a:r>
            <a:endPar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888863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pic>
        <p:nvPicPr>
          <p:cNvPr id="7170" name="Picture 2" descr="Cẩm nang xử trí cấp cứu các tai nạn thường gặp"/>
          <p:cNvPicPr>
            <a:picLocks noChangeAspect="1" noChangeArrowheads="1"/>
          </p:cNvPicPr>
          <p:nvPr/>
        </p:nvPicPr>
        <p:blipFill rotWithShape="1">
          <a:blip r:embed="rId2">
            <a:extLst>
              <a:ext uri="{28A0092B-C50C-407E-A947-70E740481C1C}">
                <a14:useLocalDpi xmlns:a14="http://schemas.microsoft.com/office/drawing/2010/main" val="0"/>
              </a:ext>
            </a:extLst>
          </a:blip>
          <a:srcRect t="5947" b="38713"/>
          <a:stretch/>
        </p:blipFill>
        <p:spPr bwMode="auto">
          <a:xfrm>
            <a:off x="1486968" y="1235425"/>
            <a:ext cx="10135312" cy="5560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486968" y="909163"/>
            <a:ext cx="7161376" cy="523220"/>
          </a:xfrm>
          <a:prstGeom prst="rect">
            <a:avLst/>
          </a:prstGeom>
          <a:noFill/>
        </p:spPr>
        <p:txBody>
          <a:bodyPr wrap="square" rtlCol="0">
            <a:spAutoFit/>
          </a:bodyPr>
          <a:lstStyle/>
          <a:p>
            <a:pPr algn="ctr" defTabSz="457200"/>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.3</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Sơ</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cứu</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khi</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có</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tai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nạn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chảy</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máu</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1187866" y="226841"/>
            <a:ext cx="7161376" cy="584775"/>
          </a:xfrm>
          <a:prstGeom prst="rect">
            <a:avLst/>
          </a:prstGeom>
          <a:noFill/>
        </p:spPr>
        <p:txBody>
          <a:bodyPr wrap="square" rtlCol="0">
            <a:spAutoFit/>
          </a:bodyPr>
          <a:lstStyle/>
          <a:p>
            <a:pPr algn="ctr" defTabSz="457200"/>
            <a:r>
              <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Ứng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phó</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tình</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huống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khẩn</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cấp</a:t>
            </a:r>
            <a:endPar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8383161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340136" y="914400"/>
            <a:ext cx="7161376" cy="523220"/>
          </a:xfrm>
          <a:prstGeom prst="rect">
            <a:avLst/>
          </a:prstGeom>
          <a:noFill/>
        </p:spPr>
        <p:txBody>
          <a:bodyPr wrap="square" rtlCol="0">
            <a:spAutoFit/>
          </a:bodyPr>
          <a:lstStyle/>
          <a:p>
            <a:pPr algn="ctr" defTabSz="457200"/>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.4</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Sơ</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cứu</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khi</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có</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tai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nạn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gãy</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xương</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Xử trí cấp cứu các tai nạn thường gặp - Y KHOA PHƯỚC AN"/>
          <p:cNvPicPr>
            <a:picLocks noChangeAspect="1" noChangeArrowheads="1"/>
          </p:cNvPicPr>
          <p:nvPr/>
        </p:nvPicPr>
        <p:blipFill rotWithShape="1">
          <a:blip r:embed="rId2">
            <a:extLst>
              <a:ext uri="{28A0092B-C50C-407E-A947-70E740481C1C}">
                <a14:useLocalDpi xmlns:a14="http://schemas.microsoft.com/office/drawing/2010/main" val="0"/>
              </a:ext>
            </a:extLst>
          </a:blip>
          <a:srcRect t="10532"/>
          <a:stretch/>
        </p:blipFill>
        <p:spPr bwMode="auto">
          <a:xfrm>
            <a:off x="1709158" y="1442331"/>
            <a:ext cx="9793481" cy="53916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7866" y="226841"/>
            <a:ext cx="7161376" cy="584775"/>
          </a:xfrm>
          <a:prstGeom prst="rect">
            <a:avLst/>
          </a:prstGeom>
          <a:noFill/>
        </p:spPr>
        <p:txBody>
          <a:bodyPr wrap="square" rtlCol="0">
            <a:spAutoFit/>
          </a:bodyPr>
          <a:lstStyle/>
          <a:p>
            <a:pPr algn="ctr" defTabSz="457200"/>
            <a:r>
              <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Ứng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phó</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tình</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huống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khẩn</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cấp</a:t>
            </a:r>
            <a:endPar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908078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8597" y="2438400"/>
            <a:ext cx="8911687" cy="1089891"/>
          </a:xfrm>
        </p:spPr>
        <p:txBody>
          <a:bodyPr>
            <a:normAutofit fontScale="77500" lnSpcReduction="20000"/>
          </a:bodyPr>
          <a:lstStyle/>
          <a:p>
            <a:pPr marL="0" indent="0" algn="ctr">
              <a:buNone/>
            </a:pPr>
            <a:r>
              <a:rPr lang="en-US" sz="5000" b="1" dirty="0" smtClean="0">
                <a:solidFill>
                  <a:srgbClr val="0000FF"/>
                </a:solidFill>
                <a:latin typeface="Arial" panose="020B0604020202020204" pitchFamily="34" charset="0"/>
                <a:cs typeface="Arial" panose="020B0604020202020204" pitchFamily="34" charset="0"/>
              </a:rPr>
              <a:t>XIN CẢM ƠN QUÝ VỊ ĐÃ LẮNG NGHE!</a:t>
            </a:r>
            <a:endParaRPr lang="en-US" sz="5000" b="1"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6696359"/>
      </p:ext>
    </p:extLst>
  </p:cSld>
  <p:clrMapOvr>
    <a:masterClrMapping/>
  </p:clrMapOvr>
</p:sld>
</file>

<file path=ppt/theme/theme1.xml><?xml version="1.0" encoding="utf-8"?>
<a:theme xmlns:a="http://schemas.openxmlformats.org/drawingml/2006/main" name="Wisp">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otalTime>674</TotalTime>
  <Words>1189</Words>
  <Application>Microsoft Office PowerPoint</Application>
  <PresentationFormat>Widescreen</PresentationFormat>
  <Paragraphs>83</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Century Gothic</vt:lpstr>
      <vt:lpstr>Tahoma</vt:lpstr>
      <vt:lpstr>Wingdings</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AccountName</dc:creator>
  <cp:lastModifiedBy>User</cp:lastModifiedBy>
  <cp:revision>72</cp:revision>
  <dcterms:created xsi:type="dcterms:W3CDTF">2020-06-19T04:05:27Z</dcterms:created>
  <dcterms:modified xsi:type="dcterms:W3CDTF">2020-06-27T11:39:45Z</dcterms:modified>
</cp:coreProperties>
</file>